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</p:sldIdLst>
  <p:sldSz cx="13716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542215-44A4-D64C-8826-FDAB8A444B89}" v="2" dt="2023-08-25T09:24:57.9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61"/>
    <p:restoredTop sz="96327"/>
  </p:normalViewPr>
  <p:slideViewPr>
    <p:cSldViewPr snapToGrid="0">
      <p:cViewPr varScale="1">
        <p:scale>
          <a:sx n="62" d="100"/>
          <a:sy n="62" d="100"/>
        </p:scale>
        <p:origin x="22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3454" y="3673044"/>
            <a:ext cx="10099964" cy="2738871"/>
          </a:xfrm>
        </p:spPr>
        <p:txBody>
          <a:bodyPr anchor="ctr"/>
          <a:lstStyle>
            <a:lvl1pPr algn="l">
              <a:defRPr sz="9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454" y="6411915"/>
            <a:ext cx="10099964" cy="1900814"/>
          </a:xfrm>
        </p:spPr>
        <p:txBody>
          <a:bodyPr anchor="ctr">
            <a:normAutofit/>
          </a:bodyPr>
          <a:lstStyle>
            <a:lvl1pPr marL="0" indent="0" algn="l">
              <a:buNone/>
              <a:defRPr sz="5400" i="1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5496F5F5-D126-8FA6-F9E9-46006A565C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3454" y="1647150"/>
            <a:ext cx="4010891" cy="148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287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FF33F87E-5AD2-FEF0-135D-F9DBB126DC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31649" y="12437396"/>
            <a:ext cx="2967078" cy="1096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909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FF33F87E-5AD2-FEF0-135D-F9DBB126DC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22174" y="11631052"/>
            <a:ext cx="3205128" cy="1184691"/>
          </a:xfrm>
          <a:prstGeom prst="rect">
            <a:avLst/>
          </a:prstGeom>
        </p:spPr>
      </p:pic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7B0EF74-A91F-2035-FF09-A016B361A1E9}"/>
              </a:ext>
            </a:extLst>
          </p:cNvPr>
          <p:cNvSpPr txBox="1">
            <a:spLocks/>
          </p:cNvSpPr>
          <p:nvPr userDrawn="1"/>
        </p:nvSpPr>
        <p:spPr>
          <a:xfrm>
            <a:off x="1222174" y="900257"/>
            <a:ext cx="9733793" cy="1126605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00000"/>
              </a:lnSpc>
              <a:buNone/>
            </a:pPr>
            <a:r>
              <a:rPr lang="en-US" sz="5400" b="1" dirty="0" err="1">
                <a:solidFill>
                  <a:schemeClr val="bg1"/>
                </a:solidFill>
              </a:rPr>
              <a:t>Mes</a:t>
            </a:r>
            <a:r>
              <a:rPr lang="en-US" sz="5400" b="1" dirty="0">
                <a:solidFill>
                  <a:schemeClr val="bg1"/>
                </a:solidFill>
              </a:rPr>
              <a:t> de la </a:t>
            </a:r>
            <a:r>
              <a:rPr lang="en-US" sz="5400" b="1" dirty="0" err="1">
                <a:solidFill>
                  <a:schemeClr val="bg1"/>
                </a:solidFill>
              </a:rPr>
              <a:t>Herencia</a:t>
            </a:r>
            <a:r>
              <a:rPr lang="en-US" sz="5400" b="1" dirty="0">
                <a:solidFill>
                  <a:schemeClr val="bg1"/>
                </a:solidFill>
              </a:rPr>
              <a:t> </a:t>
            </a:r>
            <a:r>
              <a:rPr lang="en-US" sz="5400" b="1" dirty="0" err="1">
                <a:solidFill>
                  <a:schemeClr val="bg1"/>
                </a:solidFill>
              </a:rPr>
              <a:t>Hispana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1DE45BF-CBE0-4BB9-ADEE-E7694E1CA1B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10492" y="2597728"/>
            <a:ext cx="11055926" cy="8459440"/>
          </a:xfrm>
          <a:solidFill>
            <a:schemeClr val="bg1"/>
          </a:solidFill>
          <a:ln w="127000">
            <a:solidFill>
              <a:srgbClr val="FFCC33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Photo Here!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37ADC81B-98B3-888D-EFCB-D15A10AD8EE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889781" y="11700162"/>
            <a:ext cx="3203575" cy="1184692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Su </a:t>
            </a:r>
            <a:r>
              <a:rPr lang="en-US" dirty="0" err="1"/>
              <a:t>logotipo</a:t>
            </a:r>
            <a:r>
              <a:rPr lang="en-US" dirty="0"/>
              <a:t> </a:t>
            </a:r>
            <a:r>
              <a:rPr lang="en-US" dirty="0" err="1"/>
              <a:t>aquí</a:t>
            </a:r>
            <a:endParaRPr lang="en-US" dirty="0"/>
          </a:p>
        </p:txBody>
      </p:sp>
      <p:sp>
        <p:nvSpPr>
          <p:cNvPr id="16" name="Picture Placeholder 14">
            <a:extLst>
              <a:ext uri="{FF2B5EF4-FFF2-40B4-BE49-F238E27FC236}">
                <a16:creationId xmlns:a16="http://schemas.microsoft.com/office/drawing/2014/main" id="{F6782EE2-7D36-16B0-5397-0618D945B8A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555836" y="11700162"/>
            <a:ext cx="1283108" cy="1184692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Su </a:t>
            </a:r>
            <a:r>
              <a:rPr lang="en-US" dirty="0" err="1"/>
              <a:t>logotipo</a:t>
            </a:r>
            <a:r>
              <a:rPr lang="en-US" dirty="0"/>
              <a:t> </a:t>
            </a:r>
            <a:r>
              <a:rPr lang="en-US" dirty="0" err="1"/>
              <a:t>aquí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178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7B0EF74-A91F-2035-FF09-A016B361A1E9}"/>
              </a:ext>
            </a:extLst>
          </p:cNvPr>
          <p:cNvSpPr txBox="1">
            <a:spLocks/>
          </p:cNvSpPr>
          <p:nvPr userDrawn="1"/>
        </p:nvSpPr>
        <p:spPr>
          <a:xfrm>
            <a:off x="1222174" y="900257"/>
            <a:ext cx="9733793" cy="1126605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00000"/>
              </a:lnSpc>
              <a:buNone/>
            </a:pPr>
            <a:r>
              <a:rPr lang="en-US" sz="5400" b="1" dirty="0" err="1">
                <a:solidFill>
                  <a:schemeClr val="bg1"/>
                </a:solidFill>
              </a:rPr>
              <a:t>Mes</a:t>
            </a:r>
            <a:r>
              <a:rPr lang="en-US" sz="5400" b="1" dirty="0">
                <a:solidFill>
                  <a:schemeClr val="bg1"/>
                </a:solidFill>
              </a:rPr>
              <a:t> de la </a:t>
            </a:r>
            <a:r>
              <a:rPr lang="en-US" sz="5400" b="1" dirty="0" err="1">
                <a:solidFill>
                  <a:schemeClr val="bg1"/>
                </a:solidFill>
              </a:rPr>
              <a:t>Herencia</a:t>
            </a:r>
            <a:r>
              <a:rPr lang="en-US" sz="5400" b="1" dirty="0">
                <a:solidFill>
                  <a:schemeClr val="bg1"/>
                </a:solidFill>
              </a:rPr>
              <a:t> </a:t>
            </a:r>
            <a:r>
              <a:rPr lang="en-US" sz="5400" b="1" dirty="0" err="1">
                <a:solidFill>
                  <a:schemeClr val="bg1"/>
                </a:solidFill>
              </a:rPr>
              <a:t>Hispana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1DE45BF-CBE0-4BB9-ADEE-E7694E1CA1B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10492" y="2597728"/>
            <a:ext cx="11055926" cy="8459440"/>
          </a:xfrm>
          <a:solidFill>
            <a:schemeClr val="bg1"/>
          </a:solidFill>
          <a:ln w="127000">
            <a:solidFill>
              <a:srgbClr val="FFCC33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Photo Here!</a:t>
            </a:r>
          </a:p>
        </p:txBody>
      </p:sp>
    </p:spTree>
    <p:extLst>
      <p:ext uri="{BB962C8B-B14F-4D97-AF65-F5344CB8AC3E}">
        <p14:creationId xmlns:p14="http://schemas.microsoft.com/office/powerpoint/2010/main" val="3456333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7B0EF74-A91F-2035-FF09-A016B361A1E9}"/>
              </a:ext>
            </a:extLst>
          </p:cNvPr>
          <p:cNvSpPr txBox="1">
            <a:spLocks/>
          </p:cNvSpPr>
          <p:nvPr userDrawn="1"/>
        </p:nvSpPr>
        <p:spPr>
          <a:xfrm>
            <a:off x="1222174" y="900257"/>
            <a:ext cx="9733793" cy="1126605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00000"/>
              </a:lnSpc>
              <a:buNone/>
            </a:pPr>
            <a:r>
              <a:rPr lang="en-US" sz="5400" b="1" dirty="0" err="1">
                <a:solidFill>
                  <a:schemeClr val="bg1"/>
                </a:solidFill>
              </a:rPr>
              <a:t>Mes</a:t>
            </a:r>
            <a:r>
              <a:rPr lang="en-US" sz="5400" b="1" dirty="0">
                <a:solidFill>
                  <a:schemeClr val="bg1"/>
                </a:solidFill>
              </a:rPr>
              <a:t> de la </a:t>
            </a:r>
            <a:r>
              <a:rPr lang="en-US" sz="5400" b="1" dirty="0" err="1">
                <a:solidFill>
                  <a:schemeClr val="bg1"/>
                </a:solidFill>
              </a:rPr>
              <a:t>Herencia</a:t>
            </a:r>
            <a:r>
              <a:rPr lang="en-US" sz="5400" b="1" dirty="0">
                <a:solidFill>
                  <a:schemeClr val="bg1"/>
                </a:solidFill>
              </a:rPr>
              <a:t> </a:t>
            </a:r>
            <a:r>
              <a:rPr lang="en-US" sz="5400" b="1" dirty="0" err="1">
                <a:solidFill>
                  <a:schemeClr val="bg1"/>
                </a:solidFill>
              </a:rPr>
              <a:t>Hispana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1DE45BF-CBE0-4BB9-ADEE-E7694E1CA1B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10492" y="2597727"/>
            <a:ext cx="11055926" cy="10218015"/>
          </a:xfrm>
          <a:solidFill>
            <a:schemeClr val="bg1"/>
          </a:solidFill>
          <a:ln w="127000">
            <a:solidFill>
              <a:srgbClr val="FFCC33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Photo Here!</a:t>
            </a:r>
          </a:p>
        </p:txBody>
      </p:sp>
    </p:spTree>
    <p:extLst>
      <p:ext uri="{BB962C8B-B14F-4D97-AF65-F5344CB8AC3E}">
        <p14:creationId xmlns:p14="http://schemas.microsoft.com/office/powerpoint/2010/main" val="3155217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8145" y="730253"/>
            <a:ext cx="9850582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145" y="3651250"/>
            <a:ext cx="9850582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762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2913D-0559-6FC3-379D-40E4D1321F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>
                <a:solidFill>
                  <a:schemeClr val="bg1"/>
                </a:solidFill>
              </a:rPr>
              <a:t>Cree </a:t>
            </a:r>
            <a:r>
              <a:rPr lang="en-US" sz="9600" dirty="0" err="1">
                <a:solidFill>
                  <a:schemeClr val="bg1"/>
                </a:solidFill>
              </a:rPr>
              <a:t>su</a:t>
            </a:r>
            <a:r>
              <a:rPr lang="en-US" sz="9600" dirty="0">
                <a:solidFill>
                  <a:schemeClr val="bg1"/>
                </a:solidFill>
              </a:rPr>
              <a:t> </a:t>
            </a:r>
            <a:r>
              <a:rPr lang="en-US" sz="9600" dirty="0" err="1">
                <a:solidFill>
                  <a:schemeClr val="bg1"/>
                </a:solidFill>
              </a:rPr>
              <a:t>Propio</a:t>
            </a:r>
            <a:r>
              <a:rPr lang="en-US" sz="9600" dirty="0">
                <a:solidFill>
                  <a:schemeClr val="bg1"/>
                </a:solidFill>
              </a:rPr>
              <a:t> </a:t>
            </a:r>
            <a:r>
              <a:rPr lang="en-US" sz="9600" dirty="0" err="1">
                <a:solidFill>
                  <a:schemeClr val="bg1"/>
                </a:solidFill>
              </a:rPr>
              <a:t>Gráfico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FEADC4-FBA9-05C0-8A43-C88B212AA7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454" y="6557388"/>
            <a:ext cx="10099964" cy="1963158"/>
          </a:xfrm>
        </p:spPr>
        <p:txBody>
          <a:bodyPr>
            <a:normAutofit/>
          </a:bodyPr>
          <a:lstStyle/>
          <a:p>
            <a:r>
              <a:rPr lang="en-US" sz="6000" dirty="0" err="1"/>
              <a:t>Mes</a:t>
            </a:r>
            <a:r>
              <a:rPr lang="en-US" sz="6000" dirty="0"/>
              <a:t> Nacional de la </a:t>
            </a:r>
            <a:br>
              <a:rPr lang="en-US" sz="6000" dirty="0"/>
            </a:br>
            <a:r>
              <a:rPr lang="en-US" sz="6000" dirty="0" err="1"/>
              <a:t>Herencia</a:t>
            </a:r>
            <a:r>
              <a:rPr lang="en-US" sz="6000" dirty="0"/>
              <a:t> </a:t>
            </a:r>
            <a:r>
              <a:rPr lang="en-US" sz="6000" dirty="0" err="1"/>
              <a:t>Hispana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102970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3673B-0364-2452-3D6F-97C4F0CBD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Cómo</a:t>
            </a:r>
            <a:r>
              <a:rPr lang="en-US" dirty="0"/>
              <a:t> Usar las </a:t>
            </a:r>
            <a:r>
              <a:rPr lang="en-US" dirty="0" err="1"/>
              <a:t>Plantillas</a:t>
            </a:r>
            <a:r>
              <a:rPr lang="en-US" dirty="0"/>
              <a:t> para </a:t>
            </a:r>
            <a:r>
              <a:rPr lang="en-US" dirty="0" err="1"/>
              <a:t>Gráficos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2F42B-C8DB-052A-E6FF-2D9ED021A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144" y="3651250"/>
            <a:ext cx="10183091" cy="8702676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err="1"/>
              <a:t>Elija</a:t>
            </a:r>
            <a:r>
              <a:rPr lang="en-US" b="1" dirty="0"/>
              <a:t> la </a:t>
            </a:r>
            <a:r>
              <a:rPr lang="en-US" b="1" dirty="0" err="1"/>
              <a:t>plantilla</a:t>
            </a:r>
            <a:r>
              <a:rPr lang="en-US" b="1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/>
              <a:t>Agregue</a:t>
            </a:r>
            <a:r>
              <a:rPr lang="en-US" b="1" dirty="0"/>
              <a:t> </a:t>
            </a:r>
            <a:r>
              <a:rPr lang="en-US" b="1" dirty="0" err="1"/>
              <a:t>su</a:t>
            </a:r>
            <a:r>
              <a:rPr lang="en-US" b="1" dirty="0"/>
              <a:t> </a:t>
            </a:r>
            <a:r>
              <a:rPr lang="en-US" b="1" dirty="0" err="1"/>
              <a:t>foto</a:t>
            </a:r>
            <a:r>
              <a:rPr lang="en-US" b="1" dirty="0"/>
              <a:t> y </a:t>
            </a:r>
            <a:r>
              <a:rPr lang="en-US" b="1" dirty="0" err="1"/>
              <a:t>logotipo</a:t>
            </a:r>
            <a:endParaRPr lang="en-US" b="1" dirty="0"/>
          </a:p>
          <a:p>
            <a:pPr lvl="1"/>
            <a:r>
              <a:rPr lang="es-ES" dirty="0"/>
              <a:t>Haga clic en el ícono que aparece en la plantilla para añadir una foto o un logotipo.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/>
              <a:t>Guarde</a:t>
            </a:r>
            <a:r>
              <a:rPr lang="en-US" b="1" dirty="0"/>
              <a:t> </a:t>
            </a:r>
            <a:r>
              <a:rPr lang="en-US" b="1" dirty="0" err="1"/>
              <a:t>el</a:t>
            </a:r>
            <a:r>
              <a:rPr lang="en-US" b="1" dirty="0"/>
              <a:t> </a:t>
            </a:r>
            <a:r>
              <a:rPr lang="en-US" b="1" dirty="0" err="1"/>
              <a:t>gráfico</a:t>
            </a:r>
            <a:r>
              <a:rPr lang="en-US" b="1" dirty="0"/>
              <a:t> y </a:t>
            </a:r>
            <a:r>
              <a:rPr lang="en-US" b="1" dirty="0" err="1"/>
              <a:t>compártalo</a:t>
            </a:r>
            <a:r>
              <a:rPr lang="en-US" b="1" dirty="0"/>
              <a:t> </a:t>
            </a:r>
            <a:r>
              <a:rPr lang="en-US" b="1" dirty="0" err="1"/>
              <a:t>en</a:t>
            </a:r>
            <a:r>
              <a:rPr lang="en-US" b="1" dirty="0"/>
              <a:t> </a:t>
            </a:r>
            <a:r>
              <a:rPr lang="en-US" b="1" dirty="0" err="1"/>
              <a:t>todas</a:t>
            </a:r>
            <a:r>
              <a:rPr lang="en-US" b="1" dirty="0"/>
              <a:t> sus redes </a:t>
            </a:r>
            <a:r>
              <a:rPr lang="en-US" b="1" dirty="0" err="1"/>
              <a:t>sociales</a:t>
            </a:r>
            <a:endParaRPr lang="en-US" b="1" dirty="0"/>
          </a:p>
          <a:p>
            <a:pPr lvl="1"/>
            <a:r>
              <a:rPr lang="es-ES" dirty="0"/>
              <a:t>Haga clic en la lámina específica, vaya a "Archivo" y haga clic en "Guardar como". Deberá seleccionar una ubicación para guardar. </a:t>
            </a:r>
          </a:p>
          <a:p>
            <a:pPr lvl="1"/>
            <a:r>
              <a:rPr lang="es-ES" dirty="0"/>
              <a:t>Cambie "Guardar como tipo" a JPEG o PNG. Haga clic en “Guardar”.</a:t>
            </a:r>
          </a:p>
          <a:p>
            <a:pPr lvl="1"/>
            <a:r>
              <a:rPr lang="es-ES" dirty="0"/>
              <a:t>En la pregunta sobre qué láminas desea exportar, elija “Solo esta”.</a:t>
            </a:r>
          </a:p>
          <a:p>
            <a:pPr lvl="1"/>
            <a:r>
              <a:rPr lang="es-ES" dirty="0"/>
              <a:t>Publíquelo en sus redes sociales con el hashtag: </a:t>
            </a:r>
            <a:r>
              <a:rPr lang="en-US" b="1" dirty="0"/>
              <a:t>#MesDeLaHerenciaHispana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092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BD95EF42-EDFE-C66B-288D-717D27627AE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205706-3014-BD63-A61D-54FB88D4E78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34BA319-58AD-0751-34CE-5C25369FC4D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562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5F037631-31DD-8998-F5D5-44ED1311FC0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21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883FEAC3-0896-345D-F0A7-142DDF059DC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311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45CC41EFCFFD4986908B808AE95FE0" ma:contentTypeVersion="16" ma:contentTypeDescription="Create a new document." ma:contentTypeScope="" ma:versionID="32958ce47d7d362a4648316e5e0519b6">
  <xsd:schema xmlns:xsd="http://www.w3.org/2001/XMLSchema" xmlns:xs="http://www.w3.org/2001/XMLSchema" xmlns:p="http://schemas.microsoft.com/office/2006/metadata/properties" xmlns:ns2="ce249277-74a5-44da-8f34-cedf831f6bcf" xmlns:ns3="7abb5328-9217-4251-8dc0-0ed67cfcfdf8" targetNamespace="http://schemas.microsoft.com/office/2006/metadata/properties" ma:root="true" ma:fieldsID="2fdbd8a25face471426f5db2ffa68e45" ns2:_="" ns3:_="">
    <xsd:import namespace="ce249277-74a5-44da-8f34-cedf831f6bcf"/>
    <xsd:import namespace="7abb5328-9217-4251-8dc0-0ed67cfcfd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249277-74a5-44da-8f34-cedf831f6bc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51ab3474-aa38-4bb7-aaa0-397cfb883b09}" ma:internalName="TaxCatchAll" ma:showField="CatchAllData" ma:web="ce249277-74a5-44da-8f34-cedf831f6bc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bb5328-9217-4251-8dc0-0ed67cfcfd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f71bd7ba-2337-48ba-863d-5dd9e7841bf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e249277-74a5-44da-8f34-cedf831f6bcf" xsi:nil="true"/>
    <lcf76f155ced4ddcb4097134ff3c332f xmlns="7abb5328-9217-4251-8dc0-0ed67cfcfdf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B084FB7-81A4-4666-9760-A7C7355ED1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249277-74a5-44da-8f34-cedf831f6bcf"/>
    <ds:schemaRef ds:uri="7abb5328-9217-4251-8dc0-0ed67cfcfd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8767EB3-9855-4E5F-8C0B-F3986AFF9B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F8E4AF-622E-4277-974A-A2EB04132884}">
  <ds:schemaRefs>
    <ds:schemaRef ds:uri="http://schemas.microsoft.com/office/2006/metadata/properties"/>
    <ds:schemaRef ds:uri="7abb5328-9217-4251-8dc0-0ed67cfcfdf8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ce249277-74a5-44da-8f34-cedf831f6bcf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550</TotalTime>
  <Words>122</Words>
  <Application>Microsoft Office PowerPoint</Application>
  <PresentationFormat>Custom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Cree su Propio Gráfico</vt:lpstr>
      <vt:lpstr>Cómo Usar las Plantillas para Gráficos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Create Your Own Graphic</dc:title>
  <dc:creator>Emily Batchelder</dc:creator>
  <cp:lastModifiedBy>Matthew Demaree</cp:lastModifiedBy>
  <cp:revision>8</cp:revision>
  <dcterms:created xsi:type="dcterms:W3CDTF">2023-08-03T14:35:52Z</dcterms:created>
  <dcterms:modified xsi:type="dcterms:W3CDTF">2023-08-27T02:43:12Z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0x0101001045CC41EFCFFD4986908B808AE95FE0</vt:lpwstr>
  </property>
  <property fmtid="{D5CDD505-2E9C-101B-9397-08002B2CF9AE}" pid="3" name="MediaServiceImageTags">
    <vt:lpwstr/>
  </property>
</Properties>
</file>