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1237" r:id="rId5"/>
    <p:sldId id="1240" r:id="rId6"/>
    <p:sldId id="286" r:id="rId7"/>
    <p:sldId id="1242" r:id="rId8"/>
    <p:sldId id="256" r:id="rId9"/>
    <p:sldId id="1243" r:id="rId10"/>
    <p:sldId id="264" r:id="rId11"/>
    <p:sldId id="282" r:id="rId12"/>
    <p:sldId id="1238" r:id="rId13"/>
    <p:sldId id="1239" r:id="rId14"/>
    <p:sldId id="12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well, Tracy B" initials="PB" lastIdx="1" clrIdx="0">
    <p:extLst>
      <p:ext uri="{19B8F6BF-5375-455C-9EA6-DF929625EA0E}">
        <p15:presenceInfo xmlns:p15="http://schemas.microsoft.com/office/powerpoint/2012/main" userId="S::tlp29@psu.edu::3a23670c-8d59-42b6-baec-5df9e25afc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EAEAEA"/>
    <a:srgbClr val="398B90"/>
    <a:srgbClr val="C00000"/>
    <a:srgbClr val="FF0000"/>
    <a:srgbClr val="DBE2F6"/>
    <a:srgbClr val="396295"/>
    <a:srgbClr val="FEDEDE"/>
    <a:srgbClr val="007DB3"/>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ABEFC-F698-4370-8A0B-7FB7484CA493}" v="5" dt="2025-01-17T16:56:55.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5" autoAdjust="0"/>
    <p:restoredTop sz="86420" autoAdjust="0"/>
  </p:normalViewPr>
  <p:slideViewPr>
    <p:cSldViewPr snapToGrid="0">
      <p:cViewPr varScale="1">
        <p:scale>
          <a:sx n="66" d="100"/>
          <a:sy n="66" d="100"/>
        </p:scale>
        <p:origin x="58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al, Sobea (OS/OCIO/OES) (CTR)" userId="6c1a4b48-e0e4-437c-9a15-390a226bcd73" providerId="ADAL" clId="{929ABEFC-F698-4370-8A0B-7FB7484CA493}"/>
    <pc:docChg chg="undo redo custSel modSld">
      <pc:chgData name="Bilal, Sobea (OS/OCIO/OES) (CTR)" userId="6c1a4b48-e0e4-437c-9a15-390a226bcd73" providerId="ADAL" clId="{929ABEFC-F698-4370-8A0B-7FB7484CA493}" dt="2025-01-17T18:43:59.301" v="1225" actId="1076"/>
      <pc:docMkLst>
        <pc:docMk/>
      </pc:docMkLst>
      <pc:sldChg chg="addSp modSp mod">
        <pc:chgData name="Bilal, Sobea (OS/OCIO/OES) (CTR)" userId="6c1a4b48-e0e4-437c-9a15-390a226bcd73" providerId="ADAL" clId="{929ABEFC-F698-4370-8A0B-7FB7484CA493}" dt="2025-01-17T17:26:24.826" v="145" actId="962"/>
        <pc:sldMkLst>
          <pc:docMk/>
          <pc:sldMk cId="588971072" sldId="256"/>
        </pc:sldMkLst>
        <pc:spChg chg="mod">
          <ac:chgData name="Bilal, Sobea (OS/OCIO/OES) (CTR)" userId="6c1a4b48-e0e4-437c-9a15-390a226bcd73" providerId="ADAL" clId="{929ABEFC-F698-4370-8A0B-7FB7484CA493}" dt="2025-01-17T17:25:52.738" v="144" actId="1076"/>
          <ac:spMkLst>
            <pc:docMk/>
            <pc:sldMk cId="588971072" sldId="256"/>
            <ac:spMk id="2" creationId="{D19BB567-D2A3-051E-F1E5-8C7930D60B70}"/>
          </ac:spMkLst>
        </pc:spChg>
        <pc:spChg chg="add mod">
          <ac:chgData name="Bilal, Sobea (OS/OCIO/OES) (CTR)" userId="6c1a4b48-e0e4-437c-9a15-390a226bcd73" providerId="ADAL" clId="{929ABEFC-F698-4370-8A0B-7FB7484CA493}" dt="2025-01-17T17:23:51.349" v="139" actId="207"/>
          <ac:spMkLst>
            <pc:docMk/>
            <pc:sldMk cId="588971072" sldId="256"/>
            <ac:spMk id="3" creationId="{8F790704-C5C9-5665-4150-6C230AB6A182}"/>
          </ac:spMkLst>
        </pc:spChg>
        <pc:graphicFrameChg chg="mod">
          <ac:chgData name="Bilal, Sobea (OS/OCIO/OES) (CTR)" userId="6c1a4b48-e0e4-437c-9a15-390a226bcd73" providerId="ADAL" clId="{929ABEFC-F698-4370-8A0B-7FB7484CA493}" dt="2025-01-17T17:26:24.826" v="145" actId="962"/>
          <ac:graphicFrameMkLst>
            <pc:docMk/>
            <pc:sldMk cId="588971072" sldId="256"/>
            <ac:graphicFrameMk id="7" creationId="{6E6FC846-6880-F228-1FD6-AD7251683A19}"/>
          </ac:graphicFrameMkLst>
        </pc:graphicFrameChg>
      </pc:sldChg>
      <pc:sldChg chg="delSp modSp mod">
        <pc:chgData name="Bilal, Sobea (OS/OCIO/OES) (CTR)" userId="6c1a4b48-e0e4-437c-9a15-390a226bcd73" providerId="ADAL" clId="{929ABEFC-F698-4370-8A0B-7FB7484CA493}" dt="2025-01-17T17:37:37.971" v="260" actId="962"/>
        <pc:sldMkLst>
          <pc:docMk/>
          <pc:sldMk cId="491608145" sldId="1238"/>
        </pc:sldMkLst>
        <pc:spChg chg="mod">
          <ac:chgData name="Bilal, Sobea (OS/OCIO/OES) (CTR)" userId="6c1a4b48-e0e4-437c-9a15-390a226bcd73" providerId="ADAL" clId="{929ABEFC-F698-4370-8A0B-7FB7484CA493}" dt="2025-01-17T17:34:55.512" v="150" actId="20577"/>
          <ac:spMkLst>
            <pc:docMk/>
            <pc:sldMk cId="491608145" sldId="1238"/>
            <ac:spMk id="2" creationId="{9FC34566-09A3-D968-4596-016690965293}"/>
          </ac:spMkLst>
        </pc:spChg>
        <pc:spChg chg="del">
          <ac:chgData name="Bilal, Sobea (OS/OCIO/OES) (CTR)" userId="6c1a4b48-e0e4-437c-9a15-390a226bcd73" providerId="ADAL" clId="{929ABEFC-F698-4370-8A0B-7FB7484CA493}" dt="2025-01-17T17:36:11.212" v="162" actId="478"/>
          <ac:spMkLst>
            <pc:docMk/>
            <pc:sldMk cId="491608145" sldId="1238"/>
            <ac:spMk id="3" creationId="{397E8E57-0CB7-9721-80E0-61B09D7AA9C1}"/>
          </ac:spMkLst>
        </pc:spChg>
        <pc:picChg chg="mod">
          <ac:chgData name="Bilal, Sobea (OS/OCIO/OES) (CTR)" userId="6c1a4b48-e0e4-437c-9a15-390a226bcd73" providerId="ADAL" clId="{929ABEFC-F698-4370-8A0B-7FB7484CA493}" dt="2025-01-17T17:37:37.971" v="260" actId="962"/>
          <ac:picMkLst>
            <pc:docMk/>
            <pc:sldMk cId="491608145" sldId="1238"/>
            <ac:picMk id="16" creationId="{1BE27109-492D-6762-8397-D6BBE2EF7945}"/>
          </ac:picMkLst>
        </pc:picChg>
      </pc:sldChg>
      <pc:sldChg chg="addSp delSp modSp mod">
        <pc:chgData name="Bilal, Sobea (OS/OCIO/OES) (CTR)" userId="6c1a4b48-e0e4-437c-9a15-390a226bcd73" providerId="ADAL" clId="{929ABEFC-F698-4370-8A0B-7FB7484CA493}" dt="2025-01-17T18:41:19.391" v="1221" actId="962"/>
        <pc:sldMkLst>
          <pc:docMk/>
          <pc:sldMk cId="1797814390" sldId="1239"/>
        </pc:sldMkLst>
        <pc:spChg chg="del mod">
          <ac:chgData name="Bilal, Sobea (OS/OCIO/OES) (CTR)" userId="6c1a4b48-e0e4-437c-9a15-390a226bcd73" providerId="ADAL" clId="{929ABEFC-F698-4370-8A0B-7FB7484CA493}" dt="2025-01-17T18:28:32.208" v="1203" actId="478"/>
          <ac:spMkLst>
            <pc:docMk/>
            <pc:sldMk cId="1797814390" sldId="1239"/>
            <ac:spMk id="3" creationId="{4681C15E-B731-4868-282C-BF38E114D4C6}"/>
          </ac:spMkLst>
        </pc:spChg>
        <pc:spChg chg="mod">
          <ac:chgData name="Bilal, Sobea (OS/OCIO/OES) (CTR)" userId="6c1a4b48-e0e4-437c-9a15-390a226bcd73" providerId="ADAL" clId="{929ABEFC-F698-4370-8A0B-7FB7484CA493}" dt="2025-01-17T17:35:26.715" v="161" actId="20577"/>
          <ac:spMkLst>
            <pc:docMk/>
            <pc:sldMk cId="1797814390" sldId="1239"/>
            <ac:spMk id="4" creationId="{56325FCE-47E6-9184-B485-E50C4B5711D9}"/>
          </ac:spMkLst>
        </pc:spChg>
        <pc:spChg chg="add mod ord">
          <ac:chgData name="Bilal, Sobea (OS/OCIO/OES) (CTR)" userId="6c1a4b48-e0e4-437c-9a15-390a226bcd73" providerId="ADAL" clId="{929ABEFC-F698-4370-8A0B-7FB7484CA493}" dt="2025-01-17T18:36:24.368" v="1218" actId="13244"/>
          <ac:spMkLst>
            <pc:docMk/>
            <pc:sldMk cId="1797814390" sldId="1239"/>
            <ac:spMk id="6" creationId="{21CA4FE4-18B8-8C36-C97E-FD8F693076CA}"/>
          </ac:spMkLst>
        </pc:spChg>
        <pc:spChg chg="mod topLvl">
          <ac:chgData name="Bilal, Sobea (OS/OCIO/OES) (CTR)" userId="6c1a4b48-e0e4-437c-9a15-390a226bcd73" providerId="ADAL" clId="{929ABEFC-F698-4370-8A0B-7FB7484CA493}" dt="2025-01-17T18:40:39.553" v="1219" actId="165"/>
          <ac:spMkLst>
            <pc:docMk/>
            <pc:sldMk cId="1797814390" sldId="1239"/>
            <ac:spMk id="8" creationId="{D4CC4E03-4713-8901-3D1A-C106E3403CE6}"/>
          </ac:spMkLst>
        </pc:spChg>
        <pc:spChg chg="mod topLvl">
          <ac:chgData name="Bilal, Sobea (OS/OCIO/OES) (CTR)" userId="6c1a4b48-e0e4-437c-9a15-390a226bcd73" providerId="ADAL" clId="{929ABEFC-F698-4370-8A0B-7FB7484CA493}" dt="2025-01-17T18:40:39.553" v="1219" actId="165"/>
          <ac:spMkLst>
            <pc:docMk/>
            <pc:sldMk cId="1797814390" sldId="1239"/>
            <ac:spMk id="11" creationId="{0709EF06-A64C-A519-BDF4-60E82CECCDFB}"/>
          </ac:spMkLst>
        </pc:spChg>
        <pc:grpChg chg="del mod">
          <ac:chgData name="Bilal, Sobea (OS/OCIO/OES) (CTR)" userId="6c1a4b48-e0e4-437c-9a15-390a226bcd73" providerId="ADAL" clId="{929ABEFC-F698-4370-8A0B-7FB7484CA493}" dt="2025-01-17T18:40:39.553" v="1219" actId="165"/>
          <ac:grpSpMkLst>
            <pc:docMk/>
            <pc:sldMk cId="1797814390" sldId="1239"/>
            <ac:grpSpMk id="14" creationId="{8DE0D25B-8551-5258-83EB-E09F5D3BCDFA}"/>
          </ac:grpSpMkLst>
        </pc:grpChg>
        <pc:picChg chg="mod topLvl">
          <ac:chgData name="Bilal, Sobea (OS/OCIO/OES) (CTR)" userId="6c1a4b48-e0e4-437c-9a15-390a226bcd73" providerId="ADAL" clId="{929ABEFC-F698-4370-8A0B-7FB7484CA493}" dt="2025-01-17T18:41:19.391" v="1221" actId="962"/>
          <ac:picMkLst>
            <pc:docMk/>
            <pc:sldMk cId="1797814390" sldId="1239"/>
            <ac:picMk id="9" creationId="{2A8CFFA8-18EB-E4AD-973B-B48DEF48ADFE}"/>
          </ac:picMkLst>
        </pc:picChg>
      </pc:sldChg>
      <pc:sldChg chg="addSp delSp modSp mod">
        <pc:chgData name="Bilal, Sobea (OS/OCIO/OES) (CTR)" userId="6c1a4b48-e0e4-437c-9a15-390a226bcd73" providerId="ADAL" clId="{929ABEFC-F698-4370-8A0B-7FB7484CA493}" dt="2025-01-17T17:21:49.154" v="134" actId="20577"/>
        <pc:sldMkLst>
          <pc:docMk/>
          <pc:sldMk cId="112641476" sldId="1242"/>
        </pc:sldMkLst>
        <pc:spChg chg="mod topLvl">
          <ac:chgData name="Bilal, Sobea (OS/OCIO/OES) (CTR)" userId="6c1a4b48-e0e4-437c-9a15-390a226bcd73" providerId="ADAL" clId="{929ABEFC-F698-4370-8A0B-7FB7484CA493}" dt="2025-01-17T17:12:58.197" v="52" actId="14"/>
          <ac:spMkLst>
            <pc:docMk/>
            <pc:sldMk cId="112641476" sldId="1242"/>
            <ac:spMk id="4" creationId="{73758A23-4D45-8E07-36AA-37AAB54A371A}"/>
          </ac:spMkLst>
        </pc:spChg>
        <pc:spChg chg="mod topLvl">
          <ac:chgData name="Bilal, Sobea (OS/OCIO/OES) (CTR)" userId="6c1a4b48-e0e4-437c-9a15-390a226bcd73" providerId="ADAL" clId="{929ABEFC-F698-4370-8A0B-7FB7484CA493}" dt="2025-01-17T17:08:21.673" v="30" actId="164"/>
          <ac:spMkLst>
            <pc:docMk/>
            <pc:sldMk cId="112641476" sldId="1242"/>
            <ac:spMk id="5" creationId="{32771F48-8C37-858E-F0D2-E8999BD6F04E}"/>
          </ac:spMkLst>
        </pc:spChg>
        <pc:spChg chg="add del mod topLvl">
          <ac:chgData name="Bilal, Sobea (OS/OCIO/OES) (CTR)" userId="6c1a4b48-e0e4-437c-9a15-390a226bcd73" providerId="ADAL" clId="{929ABEFC-F698-4370-8A0B-7FB7484CA493}" dt="2025-01-17T17:16:23.023" v="68" actId="478"/>
          <ac:spMkLst>
            <pc:docMk/>
            <pc:sldMk cId="112641476" sldId="1242"/>
            <ac:spMk id="8" creationId="{02E2B71D-4831-BDF7-56E8-7D9E843F56C2}"/>
          </ac:spMkLst>
        </pc:spChg>
        <pc:spChg chg="mod topLvl">
          <ac:chgData name="Bilal, Sobea (OS/OCIO/OES) (CTR)" userId="6c1a4b48-e0e4-437c-9a15-390a226bcd73" providerId="ADAL" clId="{929ABEFC-F698-4370-8A0B-7FB7484CA493}" dt="2025-01-17T17:21:44.328" v="133" actId="20577"/>
          <ac:spMkLst>
            <pc:docMk/>
            <pc:sldMk cId="112641476" sldId="1242"/>
            <ac:spMk id="9" creationId="{95AF41BB-348C-2468-8C44-EA26A03A64EB}"/>
          </ac:spMkLst>
        </pc:spChg>
        <pc:spChg chg="mod topLvl">
          <ac:chgData name="Bilal, Sobea (OS/OCIO/OES) (CTR)" userId="6c1a4b48-e0e4-437c-9a15-390a226bcd73" providerId="ADAL" clId="{929ABEFC-F698-4370-8A0B-7FB7484CA493}" dt="2025-01-17T17:08:21.673" v="30" actId="164"/>
          <ac:spMkLst>
            <pc:docMk/>
            <pc:sldMk cId="112641476" sldId="1242"/>
            <ac:spMk id="10" creationId="{28D8AFF7-A8ED-C712-ACF6-CC9923DE7BDF}"/>
          </ac:spMkLst>
        </pc:spChg>
        <pc:spChg chg="del mod topLvl">
          <ac:chgData name="Bilal, Sobea (OS/OCIO/OES) (CTR)" userId="6c1a4b48-e0e4-437c-9a15-390a226bcd73" providerId="ADAL" clId="{929ABEFC-F698-4370-8A0B-7FB7484CA493}" dt="2025-01-17T17:16:32.429" v="69" actId="478"/>
          <ac:spMkLst>
            <pc:docMk/>
            <pc:sldMk cId="112641476" sldId="1242"/>
            <ac:spMk id="11" creationId="{060E8E99-9AF4-23C5-CD0F-2FAEAEF56906}"/>
          </ac:spMkLst>
        </pc:spChg>
        <pc:spChg chg="mod topLvl">
          <ac:chgData name="Bilal, Sobea (OS/OCIO/OES) (CTR)" userId="6c1a4b48-e0e4-437c-9a15-390a226bcd73" providerId="ADAL" clId="{929ABEFC-F698-4370-8A0B-7FB7484CA493}" dt="2025-01-17T17:21:49.154" v="134" actId="20577"/>
          <ac:spMkLst>
            <pc:docMk/>
            <pc:sldMk cId="112641476" sldId="1242"/>
            <ac:spMk id="12" creationId="{BB1CD9E5-FB51-AFFE-16F0-98EB17F96FA2}"/>
          </ac:spMkLst>
        </pc:spChg>
        <pc:spChg chg="mod topLvl">
          <ac:chgData name="Bilal, Sobea (OS/OCIO/OES) (CTR)" userId="6c1a4b48-e0e4-437c-9a15-390a226bcd73" providerId="ADAL" clId="{929ABEFC-F698-4370-8A0B-7FB7484CA493}" dt="2025-01-17T17:08:21.673" v="30" actId="164"/>
          <ac:spMkLst>
            <pc:docMk/>
            <pc:sldMk cId="112641476" sldId="1242"/>
            <ac:spMk id="13" creationId="{31CB1018-48A1-AECD-A7C8-2BD8C17C65B3}"/>
          </ac:spMkLst>
        </pc:spChg>
        <pc:spChg chg="del mod topLvl">
          <ac:chgData name="Bilal, Sobea (OS/OCIO/OES) (CTR)" userId="6c1a4b48-e0e4-437c-9a15-390a226bcd73" providerId="ADAL" clId="{929ABEFC-F698-4370-8A0B-7FB7484CA493}" dt="2025-01-17T17:16:36.684" v="70" actId="478"/>
          <ac:spMkLst>
            <pc:docMk/>
            <pc:sldMk cId="112641476" sldId="1242"/>
            <ac:spMk id="14" creationId="{48B23412-CF73-EB91-E327-46FE6985EF6B}"/>
          </ac:spMkLst>
        </pc:spChg>
        <pc:spChg chg="del">
          <ac:chgData name="Bilal, Sobea (OS/OCIO/OES) (CTR)" userId="6c1a4b48-e0e4-437c-9a15-390a226bcd73" providerId="ADAL" clId="{929ABEFC-F698-4370-8A0B-7FB7484CA493}" dt="2025-01-17T17:18:51.656" v="111" actId="478"/>
          <ac:spMkLst>
            <pc:docMk/>
            <pc:sldMk cId="112641476" sldId="1242"/>
            <ac:spMk id="17" creationId="{34A4BDA8-D82E-E1C5-1972-502D9F56278A}"/>
          </ac:spMkLst>
        </pc:spChg>
        <pc:grpChg chg="del">
          <ac:chgData name="Bilal, Sobea (OS/OCIO/OES) (CTR)" userId="6c1a4b48-e0e4-437c-9a15-390a226bcd73" providerId="ADAL" clId="{929ABEFC-F698-4370-8A0B-7FB7484CA493}" dt="2025-01-17T16:54:44.887" v="0" actId="165"/>
          <ac:grpSpMkLst>
            <pc:docMk/>
            <pc:sldMk cId="112641476" sldId="1242"/>
            <ac:grpSpMk id="3" creationId="{E48E5175-C0DC-C6CE-1C19-392323BA3D40}"/>
          </ac:grpSpMkLst>
        </pc:grpChg>
        <pc:grpChg chg="add del mod">
          <ac:chgData name="Bilal, Sobea (OS/OCIO/OES) (CTR)" userId="6c1a4b48-e0e4-437c-9a15-390a226bcd73" providerId="ADAL" clId="{929ABEFC-F698-4370-8A0B-7FB7484CA493}" dt="2025-01-17T17:06:34.496" v="27" actId="165"/>
          <ac:grpSpMkLst>
            <pc:docMk/>
            <pc:sldMk cId="112641476" sldId="1242"/>
            <ac:grpSpMk id="15" creationId="{7A7DFB91-D8F6-6439-AC35-EDB2F415B109}"/>
          </ac:grpSpMkLst>
        </pc:grpChg>
        <pc:grpChg chg="add del mod">
          <ac:chgData name="Bilal, Sobea (OS/OCIO/OES) (CTR)" userId="6c1a4b48-e0e4-437c-9a15-390a226bcd73" providerId="ADAL" clId="{929ABEFC-F698-4370-8A0B-7FB7484CA493}" dt="2025-01-17T17:06:53.856" v="28" actId="165"/>
          <ac:grpSpMkLst>
            <pc:docMk/>
            <pc:sldMk cId="112641476" sldId="1242"/>
            <ac:grpSpMk id="16" creationId="{BBC2FAD8-809D-2AEC-F7A4-BEA2A882F930}"/>
          </ac:grpSpMkLst>
        </pc:grpChg>
        <pc:grpChg chg="add mod ord">
          <ac:chgData name="Bilal, Sobea (OS/OCIO/OES) (CTR)" userId="6c1a4b48-e0e4-437c-9a15-390a226bcd73" providerId="ADAL" clId="{929ABEFC-F698-4370-8A0B-7FB7484CA493}" dt="2025-01-17T16:56:55.085" v="21" actId="164"/>
          <ac:grpSpMkLst>
            <pc:docMk/>
            <pc:sldMk cId="112641476" sldId="1242"/>
            <ac:grpSpMk id="18" creationId="{49ACF4F4-7B21-51A1-751B-E03BA34220A0}"/>
          </ac:grpSpMkLst>
        </pc:grpChg>
        <pc:grpChg chg="add mod">
          <ac:chgData name="Bilal, Sobea (OS/OCIO/OES) (CTR)" userId="6c1a4b48-e0e4-437c-9a15-390a226bcd73" providerId="ADAL" clId="{929ABEFC-F698-4370-8A0B-7FB7484CA493}" dt="2025-01-17T17:08:25.267" v="31" actId="962"/>
          <ac:grpSpMkLst>
            <pc:docMk/>
            <pc:sldMk cId="112641476" sldId="1242"/>
            <ac:grpSpMk id="19" creationId="{B218F7EA-0086-920A-4BFF-77C68172EA88}"/>
          </ac:grpSpMkLst>
        </pc:grpChg>
        <pc:picChg chg="mod">
          <ac:chgData name="Bilal, Sobea (OS/OCIO/OES) (CTR)" userId="6c1a4b48-e0e4-437c-9a15-390a226bcd73" providerId="ADAL" clId="{929ABEFC-F698-4370-8A0B-7FB7484CA493}" dt="2025-01-17T17:18:10.661" v="110" actId="962"/>
          <ac:picMkLst>
            <pc:docMk/>
            <pc:sldMk cId="112641476" sldId="1242"/>
            <ac:picMk id="6" creationId="{D90A870F-A62C-11C9-7031-1F249668C07F}"/>
          </ac:picMkLst>
        </pc:picChg>
      </pc:sldChg>
      <pc:sldChg chg="addSp delSp modSp mod">
        <pc:chgData name="Bilal, Sobea (OS/OCIO/OES) (CTR)" userId="6c1a4b48-e0e4-437c-9a15-390a226bcd73" providerId="ADAL" clId="{929ABEFC-F698-4370-8A0B-7FB7484CA493}" dt="2025-01-17T18:43:59.301" v="1225" actId="1076"/>
        <pc:sldMkLst>
          <pc:docMk/>
          <pc:sldMk cId="2363356082" sldId="1243"/>
        </pc:sldMkLst>
        <pc:spChg chg="mod">
          <ac:chgData name="Bilal, Sobea (OS/OCIO/OES) (CTR)" userId="6c1a4b48-e0e4-437c-9a15-390a226bcd73" providerId="ADAL" clId="{929ABEFC-F698-4370-8A0B-7FB7484CA493}" dt="2025-01-17T18:43:59.301" v="1225" actId="1076"/>
          <ac:spMkLst>
            <pc:docMk/>
            <pc:sldMk cId="2363356082" sldId="1243"/>
            <ac:spMk id="3" creationId="{5A8BB192-CDBE-104E-BF81-DC32D7A612CB}"/>
          </ac:spMkLst>
        </pc:spChg>
        <pc:spChg chg="mod">
          <ac:chgData name="Bilal, Sobea (OS/OCIO/OES) (CTR)" userId="6c1a4b48-e0e4-437c-9a15-390a226bcd73" providerId="ADAL" clId="{929ABEFC-F698-4370-8A0B-7FB7484CA493}" dt="2025-01-17T18:43:42.044" v="1223" actId="1076"/>
          <ac:spMkLst>
            <pc:docMk/>
            <pc:sldMk cId="2363356082" sldId="1243"/>
            <ac:spMk id="4" creationId="{1F746AAE-3852-4F05-4F36-0BEEB37E8B46}"/>
          </ac:spMkLst>
        </pc:spChg>
        <pc:spChg chg="mod">
          <ac:chgData name="Bilal, Sobea (OS/OCIO/OES) (CTR)" userId="6c1a4b48-e0e4-437c-9a15-390a226bcd73" providerId="ADAL" clId="{929ABEFC-F698-4370-8A0B-7FB7484CA493}" dt="2025-01-17T18:12:23.649" v="541" actId="1076"/>
          <ac:spMkLst>
            <pc:docMk/>
            <pc:sldMk cId="2363356082" sldId="1243"/>
            <ac:spMk id="6" creationId="{D0E8E265-8EB3-9EB2-67E4-E91993AB639C}"/>
          </ac:spMkLst>
        </pc:spChg>
        <pc:spChg chg="mod ord">
          <ac:chgData name="Bilal, Sobea (OS/OCIO/OES) (CTR)" userId="6c1a4b48-e0e4-437c-9a15-390a226bcd73" providerId="ADAL" clId="{929ABEFC-F698-4370-8A0B-7FB7484CA493}" dt="2025-01-17T18:13:53.397" v="543" actId="13244"/>
          <ac:spMkLst>
            <pc:docMk/>
            <pc:sldMk cId="2363356082" sldId="1243"/>
            <ac:spMk id="7" creationId="{AC754D61-A6B8-6658-E37E-52D7E16B11A8}"/>
          </ac:spMkLst>
        </pc:spChg>
        <pc:spChg chg="mod">
          <ac:chgData name="Bilal, Sobea (OS/OCIO/OES) (CTR)" userId="6c1a4b48-e0e4-437c-9a15-390a226bcd73" providerId="ADAL" clId="{929ABEFC-F698-4370-8A0B-7FB7484CA493}" dt="2025-01-17T18:14:01.460" v="544" actId="962"/>
          <ac:spMkLst>
            <pc:docMk/>
            <pc:sldMk cId="2363356082" sldId="1243"/>
            <ac:spMk id="8" creationId="{AC82E85B-3D4C-26E1-822B-56FCA42B2DA7}"/>
          </ac:spMkLst>
        </pc:spChg>
        <pc:spChg chg="del mod">
          <ac:chgData name="Bilal, Sobea (OS/OCIO/OES) (CTR)" userId="6c1a4b48-e0e4-437c-9a15-390a226bcd73" providerId="ADAL" clId="{929ABEFC-F698-4370-8A0B-7FB7484CA493}" dt="2025-01-17T18:15:38.432" v="547" actId="478"/>
          <ac:spMkLst>
            <pc:docMk/>
            <pc:sldMk cId="2363356082" sldId="1243"/>
            <ac:spMk id="9" creationId="{A96A5EB7-6C20-8BE9-C14B-8EE7B3219008}"/>
          </ac:spMkLst>
        </pc:spChg>
        <pc:spChg chg="del">
          <ac:chgData name="Bilal, Sobea (OS/OCIO/OES) (CTR)" userId="6c1a4b48-e0e4-437c-9a15-390a226bcd73" providerId="ADAL" clId="{929ABEFC-F698-4370-8A0B-7FB7484CA493}" dt="2025-01-17T18:15:41.986" v="548" actId="478"/>
          <ac:spMkLst>
            <pc:docMk/>
            <pc:sldMk cId="2363356082" sldId="1243"/>
            <ac:spMk id="11" creationId="{3A3B1453-B141-10CE-9CE3-1E68B7B459AD}"/>
          </ac:spMkLst>
        </pc:spChg>
        <pc:spChg chg="del mod">
          <ac:chgData name="Bilal, Sobea (OS/OCIO/OES) (CTR)" userId="6c1a4b48-e0e4-437c-9a15-390a226bcd73" providerId="ADAL" clId="{929ABEFC-F698-4370-8A0B-7FB7484CA493}" dt="2025-01-17T18:15:53.250" v="550" actId="478"/>
          <ac:spMkLst>
            <pc:docMk/>
            <pc:sldMk cId="2363356082" sldId="1243"/>
            <ac:spMk id="12" creationId="{19438E0F-4E23-C8D5-5835-5135A149076B}"/>
          </ac:spMkLst>
        </pc:spChg>
        <pc:spChg chg="del">
          <ac:chgData name="Bilal, Sobea (OS/OCIO/OES) (CTR)" userId="6c1a4b48-e0e4-437c-9a15-390a226bcd73" providerId="ADAL" clId="{929ABEFC-F698-4370-8A0B-7FB7484CA493}" dt="2025-01-17T18:15:56.976" v="551" actId="478"/>
          <ac:spMkLst>
            <pc:docMk/>
            <pc:sldMk cId="2363356082" sldId="1243"/>
            <ac:spMk id="13" creationId="{C2175CCF-2CC3-5BAE-790F-11CB6103AA1B}"/>
          </ac:spMkLst>
        </pc:spChg>
        <pc:spChg chg="del">
          <ac:chgData name="Bilal, Sobea (OS/OCIO/OES) (CTR)" userId="6c1a4b48-e0e4-437c-9a15-390a226bcd73" providerId="ADAL" clId="{929ABEFC-F698-4370-8A0B-7FB7484CA493}" dt="2025-01-17T18:15:59.914" v="552" actId="478"/>
          <ac:spMkLst>
            <pc:docMk/>
            <pc:sldMk cId="2363356082" sldId="1243"/>
            <ac:spMk id="14" creationId="{2CC3A32C-5B7E-D6AA-546A-142B1760ED7F}"/>
          </ac:spMkLst>
        </pc:spChg>
        <pc:spChg chg="del">
          <ac:chgData name="Bilal, Sobea (OS/OCIO/OES) (CTR)" userId="6c1a4b48-e0e4-437c-9a15-390a226bcd73" providerId="ADAL" clId="{929ABEFC-F698-4370-8A0B-7FB7484CA493}" dt="2025-01-17T18:16:02.560" v="553" actId="478"/>
          <ac:spMkLst>
            <pc:docMk/>
            <pc:sldMk cId="2363356082" sldId="1243"/>
            <ac:spMk id="15" creationId="{B5B30174-5A72-21E4-39CB-7A3EEABA990E}"/>
          </ac:spMkLst>
        </pc:spChg>
        <pc:spChg chg="del">
          <ac:chgData name="Bilal, Sobea (OS/OCIO/OES) (CTR)" userId="6c1a4b48-e0e4-437c-9a15-390a226bcd73" providerId="ADAL" clId="{929ABEFC-F698-4370-8A0B-7FB7484CA493}" dt="2025-01-17T18:16:05.740" v="554" actId="478"/>
          <ac:spMkLst>
            <pc:docMk/>
            <pc:sldMk cId="2363356082" sldId="1243"/>
            <ac:spMk id="16" creationId="{BF90A49D-AAE0-D207-220F-F6230434D1C9}"/>
          </ac:spMkLst>
        </pc:spChg>
        <pc:spChg chg="add mod">
          <ac:chgData name="Bilal, Sobea (OS/OCIO/OES) (CTR)" userId="6c1a4b48-e0e4-437c-9a15-390a226bcd73" providerId="ADAL" clId="{929ABEFC-F698-4370-8A0B-7FB7484CA493}" dt="2025-01-17T18:10:31.030" v="537" actId="255"/>
          <ac:spMkLst>
            <pc:docMk/>
            <pc:sldMk cId="2363356082" sldId="1243"/>
            <ac:spMk id="17" creationId="{D4EC6076-BD3F-B749-3626-712AB9122A17}"/>
          </ac:spMkLst>
        </pc:spChg>
        <pc:spChg chg="del">
          <ac:chgData name="Bilal, Sobea (OS/OCIO/OES) (CTR)" userId="6c1a4b48-e0e4-437c-9a15-390a226bcd73" providerId="ADAL" clId="{929ABEFC-F698-4370-8A0B-7FB7484CA493}" dt="2025-01-17T18:16:10.916" v="555" actId="478"/>
          <ac:spMkLst>
            <pc:docMk/>
            <pc:sldMk cId="2363356082" sldId="1243"/>
            <ac:spMk id="18" creationId="{19AE7C30-240E-69EA-F1BE-10ABB33AF2E4}"/>
          </ac:spMkLst>
        </pc:spChg>
        <pc:spChg chg="add mod ord">
          <ac:chgData name="Bilal, Sobea (OS/OCIO/OES) (CTR)" userId="6c1a4b48-e0e4-437c-9a15-390a226bcd73" providerId="ADAL" clId="{929ABEFC-F698-4370-8A0B-7FB7484CA493}" dt="2025-01-17T18:27:25.975" v="1201" actId="13244"/>
          <ac:spMkLst>
            <pc:docMk/>
            <pc:sldMk cId="2363356082" sldId="1243"/>
            <ac:spMk id="19" creationId="{D0BE80F7-CF08-4C1F-D2E8-C19516E8C401}"/>
          </ac:spMkLst>
        </pc:spChg>
        <pc:spChg chg="del mod">
          <ac:chgData name="Bilal, Sobea (OS/OCIO/OES) (CTR)" userId="6c1a4b48-e0e4-437c-9a15-390a226bcd73" providerId="ADAL" clId="{929ABEFC-F698-4370-8A0B-7FB7484CA493}" dt="2025-01-17T18:07:30.590" v="523" actId="478"/>
          <ac:spMkLst>
            <pc:docMk/>
            <pc:sldMk cId="2363356082" sldId="1243"/>
            <ac:spMk id="20" creationId="{8E52082E-DA18-DF9C-B07E-8AE43B970B64}"/>
          </ac:spMkLst>
        </pc:spChg>
        <pc:picChg chg="mod">
          <ac:chgData name="Bilal, Sobea (OS/OCIO/OES) (CTR)" userId="6c1a4b48-e0e4-437c-9a15-390a226bcd73" providerId="ADAL" clId="{929ABEFC-F698-4370-8A0B-7FB7484CA493}" dt="2025-01-17T18:16:38.063" v="558" actId="1076"/>
          <ac:picMkLst>
            <pc:docMk/>
            <pc:sldMk cId="2363356082" sldId="1243"/>
            <ac:picMk id="5" creationId="{6805077E-FDF5-014D-D082-824E43DA4E3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HRPP Internal</a:t>
            </a:r>
            <a:r>
              <a:rPr lang="en-US" baseline="0" dirty="0"/>
              <a:t> QA Program</a:t>
            </a:r>
            <a:endParaRPr lang="en-US" dirty="0"/>
          </a:p>
        </c:rich>
      </c:tx>
      <c:layout>
        <c:manualLayout>
          <c:xMode val="edge"/>
          <c:yMode val="edge"/>
          <c:x val="0.3248125"/>
          <c:y val="3.281249798151464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Submissions Reviewed</c:v>
                </c:pt>
              </c:strCache>
            </c:strRef>
          </c:tx>
          <c:spPr>
            <a:solidFill>
              <a:schemeClr val="accent1"/>
            </a:solidFill>
            <a:ln>
              <a:noFill/>
            </a:ln>
            <a:effectLst/>
          </c:spPr>
          <c:invertIfNegative val="0"/>
          <c:cat>
            <c:strRef>
              <c:f>Sheet1!$A$2:$A$5</c:f>
              <c:strCache>
                <c:ptCount val="4"/>
                <c:pt idx="0">
                  <c:v>05/22-12/22</c:v>
                </c:pt>
                <c:pt idx="1">
                  <c:v>01/23-06/23</c:v>
                </c:pt>
                <c:pt idx="2">
                  <c:v>07/23-12/23</c:v>
                </c:pt>
                <c:pt idx="3">
                  <c:v>01/24-06/24</c:v>
                </c:pt>
              </c:strCache>
            </c:strRef>
          </c:cat>
          <c:val>
            <c:numRef>
              <c:f>Sheet1!$B$2:$B$5</c:f>
              <c:numCache>
                <c:formatCode>General</c:formatCode>
                <c:ptCount val="4"/>
                <c:pt idx="0">
                  <c:v>40</c:v>
                </c:pt>
                <c:pt idx="1">
                  <c:v>30</c:v>
                </c:pt>
                <c:pt idx="2">
                  <c:v>30</c:v>
                </c:pt>
                <c:pt idx="3">
                  <c:v>30</c:v>
                </c:pt>
              </c:numCache>
            </c:numRef>
          </c:val>
          <c:extLst>
            <c:ext xmlns:c16="http://schemas.microsoft.com/office/drawing/2014/chart" uri="{C3380CC4-5D6E-409C-BE32-E72D297353CC}">
              <c16:uniqueId val="{00000000-AACF-4793-8D17-ED6F9C898449}"/>
            </c:ext>
          </c:extLst>
        </c:ser>
        <c:ser>
          <c:idx val="1"/>
          <c:order val="1"/>
          <c:tx>
            <c:strRef>
              <c:f>Sheet1!$C$1</c:f>
              <c:strCache>
                <c:ptCount val="1"/>
                <c:pt idx="0">
                  <c:v>Submissions with Findings</c:v>
                </c:pt>
              </c:strCache>
            </c:strRef>
          </c:tx>
          <c:spPr>
            <a:solidFill>
              <a:schemeClr val="accent2"/>
            </a:solidFill>
            <a:ln>
              <a:noFill/>
            </a:ln>
            <a:effectLst/>
          </c:spPr>
          <c:invertIfNegative val="0"/>
          <c:cat>
            <c:strRef>
              <c:f>Sheet1!$A$2:$A$5</c:f>
              <c:strCache>
                <c:ptCount val="4"/>
                <c:pt idx="0">
                  <c:v>05/22-12/22</c:v>
                </c:pt>
                <c:pt idx="1">
                  <c:v>01/23-06/23</c:v>
                </c:pt>
                <c:pt idx="2">
                  <c:v>07/23-12/23</c:v>
                </c:pt>
                <c:pt idx="3">
                  <c:v>01/24-06/24</c:v>
                </c:pt>
              </c:strCache>
            </c:strRef>
          </c:cat>
          <c:val>
            <c:numRef>
              <c:f>Sheet1!$C$2:$C$5</c:f>
              <c:numCache>
                <c:formatCode>General</c:formatCode>
                <c:ptCount val="4"/>
                <c:pt idx="0">
                  <c:v>9</c:v>
                </c:pt>
                <c:pt idx="1">
                  <c:v>8</c:v>
                </c:pt>
                <c:pt idx="2">
                  <c:v>6</c:v>
                </c:pt>
                <c:pt idx="3">
                  <c:v>9</c:v>
                </c:pt>
              </c:numCache>
            </c:numRef>
          </c:val>
          <c:extLst>
            <c:ext xmlns:c16="http://schemas.microsoft.com/office/drawing/2014/chart" uri="{C3380CC4-5D6E-409C-BE32-E72D297353CC}">
              <c16:uniqueId val="{00000001-AACF-4793-8D17-ED6F9C898449}"/>
            </c:ext>
          </c:extLst>
        </c:ser>
        <c:dLbls>
          <c:showLegendKey val="0"/>
          <c:showVal val="0"/>
          <c:showCatName val="0"/>
          <c:showSerName val="0"/>
          <c:showPercent val="0"/>
          <c:showBubbleSize val="0"/>
        </c:dLbls>
        <c:gapWidth val="219"/>
        <c:overlap val="-27"/>
        <c:axId val="413417560"/>
        <c:axId val="327801888"/>
      </c:barChart>
      <c:lineChart>
        <c:grouping val="standard"/>
        <c:varyColors val="0"/>
        <c:ser>
          <c:idx val="2"/>
          <c:order val="2"/>
          <c:tx>
            <c:strRef>
              <c:f>Sheet1!$D$1</c:f>
              <c:strCache>
                <c:ptCount val="1"/>
                <c:pt idx="0">
                  <c:v>Number of Findings</c:v>
                </c:pt>
              </c:strCache>
            </c:strRef>
          </c:tx>
          <c:spPr>
            <a:ln w="28575" cap="rnd">
              <a:solidFill>
                <a:schemeClr val="accent3"/>
              </a:solidFill>
              <a:round/>
            </a:ln>
            <a:effectLst/>
          </c:spPr>
          <c:marker>
            <c:symbol val="none"/>
          </c:marker>
          <c:cat>
            <c:strRef>
              <c:f>Sheet1!$A$2:$A$5</c:f>
              <c:strCache>
                <c:ptCount val="4"/>
                <c:pt idx="0">
                  <c:v>05/22-12/22</c:v>
                </c:pt>
                <c:pt idx="1">
                  <c:v>01/23-06/23</c:v>
                </c:pt>
                <c:pt idx="2">
                  <c:v>07/23-12/23</c:v>
                </c:pt>
                <c:pt idx="3">
                  <c:v>01/24-06/24</c:v>
                </c:pt>
              </c:strCache>
            </c:strRef>
          </c:cat>
          <c:val>
            <c:numRef>
              <c:f>Sheet1!$D$2:$D$5</c:f>
              <c:numCache>
                <c:formatCode>General</c:formatCode>
                <c:ptCount val="4"/>
                <c:pt idx="0">
                  <c:v>67</c:v>
                </c:pt>
                <c:pt idx="1">
                  <c:v>60</c:v>
                </c:pt>
                <c:pt idx="2">
                  <c:v>42</c:v>
                </c:pt>
                <c:pt idx="3">
                  <c:v>28</c:v>
                </c:pt>
              </c:numCache>
            </c:numRef>
          </c:val>
          <c:smooth val="0"/>
          <c:extLst>
            <c:ext xmlns:c16="http://schemas.microsoft.com/office/drawing/2014/chart" uri="{C3380CC4-5D6E-409C-BE32-E72D297353CC}">
              <c16:uniqueId val="{00000002-AACF-4793-8D17-ED6F9C898449}"/>
            </c:ext>
          </c:extLst>
        </c:ser>
        <c:dLbls>
          <c:showLegendKey val="0"/>
          <c:showVal val="0"/>
          <c:showCatName val="0"/>
          <c:showSerName val="0"/>
          <c:showPercent val="0"/>
          <c:showBubbleSize val="0"/>
        </c:dLbls>
        <c:marker val="1"/>
        <c:smooth val="0"/>
        <c:axId val="413417560"/>
        <c:axId val="327801888"/>
      </c:lineChart>
      <c:catAx>
        <c:axId val="41341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801888"/>
        <c:crosses val="autoZero"/>
        <c:auto val="1"/>
        <c:lblAlgn val="ctr"/>
        <c:lblOffset val="100"/>
        <c:noMultiLvlLbl val="0"/>
      </c:catAx>
      <c:valAx>
        <c:axId val="32780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17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2EB4B-25EF-3744-8493-62DDE0E0A39F}" type="datetimeFigureOut">
              <a:rPr lang="en-US" smtClean="0"/>
              <a:t>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41CE5-54C7-0243-8776-41785DD7F13A}" type="slidenum">
              <a:rPr lang="en-US" smtClean="0"/>
              <a:t>‹#›</a:t>
            </a:fld>
            <a:endParaRPr lang="en-US" dirty="0"/>
          </a:p>
        </p:txBody>
      </p:sp>
    </p:spTree>
    <p:extLst>
      <p:ext uri="{BB962C8B-B14F-4D97-AF65-F5344CB8AC3E}">
        <p14:creationId xmlns:p14="http://schemas.microsoft.com/office/powerpoint/2010/main" val="113520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1CE5-54C7-0243-8776-41785DD7F13A}" type="slidenum">
              <a:rPr lang="en-US" smtClean="0"/>
              <a:t>1</a:t>
            </a:fld>
            <a:endParaRPr lang="en-US" dirty="0"/>
          </a:p>
        </p:txBody>
      </p:sp>
    </p:spTree>
    <p:extLst>
      <p:ext uri="{BB962C8B-B14F-4D97-AF65-F5344CB8AC3E}">
        <p14:creationId xmlns:p14="http://schemas.microsoft.com/office/powerpoint/2010/main" val="100552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1CE5-54C7-0243-8776-41785DD7F13A}" type="slidenum">
              <a:rPr lang="en-US" smtClean="0"/>
              <a:t>2</a:t>
            </a:fld>
            <a:endParaRPr lang="en-US" dirty="0"/>
          </a:p>
        </p:txBody>
      </p:sp>
    </p:spTree>
    <p:extLst>
      <p:ext uri="{BB962C8B-B14F-4D97-AF65-F5344CB8AC3E}">
        <p14:creationId xmlns:p14="http://schemas.microsoft.com/office/powerpoint/2010/main" val="142206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1CE5-54C7-0243-8776-41785DD7F13A}" type="slidenum">
              <a:rPr lang="en-US" smtClean="0"/>
              <a:t>4</a:t>
            </a:fld>
            <a:endParaRPr lang="en-US" dirty="0"/>
          </a:p>
        </p:txBody>
      </p:sp>
    </p:spTree>
    <p:extLst>
      <p:ext uri="{BB962C8B-B14F-4D97-AF65-F5344CB8AC3E}">
        <p14:creationId xmlns:p14="http://schemas.microsoft.com/office/powerpoint/2010/main" val="224878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1CE5-54C7-0243-8776-41785DD7F13A}" type="slidenum">
              <a:rPr lang="en-US" smtClean="0"/>
              <a:t>6</a:t>
            </a:fld>
            <a:endParaRPr lang="en-US" dirty="0"/>
          </a:p>
        </p:txBody>
      </p:sp>
    </p:spTree>
    <p:extLst>
      <p:ext uri="{BB962C8B-B14F-4D97-AF65-F5344CB8AC3E}">
        <p14:creationId xmlns:p14="http://schemas.microsoft.com/office/powerpoint/2010/main" val="338269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rPr>
              <a:t>Proactive Audits for Continued Training (PACTs) are an opportunity for the study team and investigators to meet with the Quality Assurance team to successfully implement the study procedures as approved by the IRB </a:t>
            </a:r>
            <a:r>
              <a:rPr lang="en-US" b="1" i="0" dirty="0">
                <a:solidFill>
                  <a:srgbClr val="333333"/>
                </a:solidFill>
                <a:effectLst/>
                <a:highlight>
                  <a:srgbClr val="FFFFFF"/>
                </a:highlight>
              </a:rPr>
              <a:t>before participant enrollment</a:t>
            </a:r>
            <a:r>
              <a:rPr lang="en-US" b="0" i="0" dirty="0">
                <a:solidFill>
                  <a:srgbClr val="333333"/>
                </a:solidFill>
                <a:effectLst/>
                <a:highlight>
                  <a:srgbClr val="FFFFFF"/>
                </a:highlight>
              </a:rPr>
              <a:t>. The Quality Assurance team tries to provide constructive, helpful feedback on study procedures to facilitate a smooth transition from study approval to study implementation, as well as to address common pitfalls the QA team finds during routine audits. </a:t>
            </a:r>
            <a:endParaRPr lang="en-US" dirty="0"/>
          </a:p>
        </p:txBody>
      </p:sp>
      <p:sp>
        <p:nvSpPr>
          <p:cNvPr id="4" name="Slide Number Placeholder 3"/>
          <p:cNvSpPr>
            <a:spLocks noGrp="1"/>
          </p:cNvSpPr>
          <p:nvPr>
            <p:ph type="sldNum" sz="quarter" idx="5"/>
          </p:nvPr>
        </p:nvSpPr>
        <p:spPr/>
        <p:txBody>
          <a:bodyPr/>
          <a:lstStyle/>
          <a:p>
            <a:fld id="{5E60D543-2450-4F2E-8A5F-B497C35B46A6}" type="slidenum">
              <a:rPr lang="en-US" smtClean="0"/>
              <a:t>7</a:t>
            </a:fld>
            <a:endParaRPr lang="en-US" dirty="0"/>
          </a:p>
        </p:txBody>
      </p:sp>
    </p:spTree>
    <p:extLst>
      <p:ext uri="{BB962C8B-B14F-4D97-AF65-F5344CB8AC3E}">
        <p14:creationId xmlns:p14="http://schemas.microsoft.com/office/powerpoint/2010/main" val="223150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many of the requirements listed below have never been assessed for their effectiveness.“</a:t>
            </a:r>
          </a:p>
          <a:p>
            <a:r>
              <a:rPr lang="en-US" dirty="0"/>
              <a:t>Source: COGR: Aggregated Regulatory Requirements Impacting Federally Funded Research Since 1991</a:t>
            </a:r>
          </a:p>
          <a:p>
            <a:pPr marL="171450" indent="-171450">
              <a:buFont typeface="Arial" panose="020B0604020202020204" pitchFamily="34" charset="0"/>
              <a:buChar char="•"/>
            </a:pPr>
            <a:r>
              <a:rPr lang="en-US" dirty="0"/>
              <a:t>https://www.cogr.edu/sites/default/files/RegChangesSince1991_July%202024%20Clean%208-12-24.pdf  </a:t>
            </a:r>
          </a:p>
          <a:p>
            <a:pPr marL="171450" indent="-171450">
              <a:buFont typeface="Arial" panose="020B0604020202020204" pitchFamily="34" charset="0"/>
              <a:buChar char="•"/>
            </a:pPr>
            <a:r>
              <a:rPr lang="en-US" dirty="0"/>
              <a:t>Figure citation: Anderson G, Moris F; National Center for Science and Engineering Statistics (NCSES). 2023. Federally Funded R&amp;D Declines as a Share of GDP and Total R&amp;D. NSF 23-339. Alexandria, VA: National Science Foundation. Available at https://ncses.nsf.gov/pubs/nsf23339/. </a:t>
            </a:r>
          </a:p>
        </p:txBody>
      </p:sp>
      <p:sp>
        <p:nvSpPr>
          <p:cNvPr id="4" name="Slide Number Placeholder 3"/>
          <p:cNvSpPr>
            <a:spLocks noGrp="1"/>
          </p:cNvSpPr>
          <p:nvPr>
            <p:ph type="sldNum" sz="quarter" idx="5"/>
          </p:nvPr>
        </p:nvSpPr>
        <p:spPr/>
        <p:txBody>
          <a:bodyPr/>
          <a:lstStyle/>
          <a:p>
            <a:fld id="{F6A41CE5-54C7-0243-8776-41785DD7F13A}" type="slidenum">
              <a:rPr lang="en-US" smtClean="0"/>
              <a:t>9</a:t>
            </a:fld>
            <a:endParaRPr lang="en-US" dirty="0"/>
          </a:p>
        </p:txBody>
      </p:sp>
    </p:spTree>
    <p:extLst>
      <p:ext uri="{BB962C8B-B14F-4D97-AF65-F5344CB8AC3E}">
        <p14:creationId xmlns:p14="http://schemas.microsoft.com/office/powerpoint/2010/main" val="185685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COGR: Aggregated Regulatory Requirements Impacting Federally Funded Research Since 1991</a:t>
            </a:r>
          </a:p>
          <a:p>
            <a:pPr marL="171450" indent="-171450">
              <a:buFont typeface="Arial" panose="020B0604020202020204" pitchFamily="34" charset="0"/>
              <a:buChar char="•"/>
            </a:pPr>
            <a:r>
              <a:rPr lang="en-US" dirty="0"/>
              <a:t>https://www.cogr.edu/sites/default/files/RegChangesSince1991_July%202024%20Clean%208-12-24.pdf  </a:t>
            </a:r>
          </a:p>
          <a:p>
            <a:pPr marL="171450" indent="-171450">
              <a:buFont typeface="Arial" panose="020B0604020202020204" pitchFamily="34" charset="0"/>
              <a:buChar char="•"/>
            </a:pPr>
            <a:r>
              <a:rPr lang="en-US" dirty="0"/>
              <a:t>Footnote: While some regulations and business practices may have been reduced, superseded, or eliminated over the years, these graphs represent a cumulative total (Figure 1) and yearly total (Figure 2) of requirements that have required some level of analysis, response, implementation and/or oversight from institutions and higher education associations since 1991.  These graphs are not meant to represent an exhaustive list of regulations and policies that institutions are currently required to comply with, and some institutions may not be required to comply with all requirements on this list. </a:t>
            </a:r>
          </a:p>
        </p:txBody>
      </p:sp>
      <p:sp>
        <p:nvSpPr>
          <p:cNvPr id="4" name="Slide Number Placeholder 3"/>
          <p:cNvSpPr>
            <a:spLocks noGrp="1"/>
          </p:cNvSpPr>
          <p:nvPr>
            <p:ph type="sldNum" sz="quarter" idx="5"/>
          </p:nvPr>
        </p:nvSpPr>
        <p:spPr/>
        <p:txBody>
          <a:bodyPr/>
          <a:lstStyle/>
          <a:p>
            <a:fld id="{F6A41CE5-54C7-0243-8776-41785DD7F13A}" type="slidenum">
              <a:rPr lang="en-US" smtClean="0"/>
              <a:t>10</a:t>
            </a:fld>
            <a:endParaRPr lang="en-US" dirty="0"/>
          </a:p>
        </p:txBody>
      </p:sp>
    </p:spTree>
    <p:extLst>
      <p:ext uri="{BB962C8B-B14F-4D97-AF65-F5344CB8AC3E}">
        <p14:creationId xmlns:p14="http://schemas.microsoft.com/office/powerpoint/2010/main" val="1078459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5C87FB-6C7F-6341-B3AC-7A03AC6D3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BD09F92B-E9CD-1043-ADF5-647DA2A9EC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3158" y="3851391"/>
            <a:ext cx="2596403" cy="1200150"/>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367026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80087E-EAD0-9943-8A61-EC0B6D11A0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40"/>
          <a:stretch/>
        </p:blipFill>
        <p:spPr>
          <a:xfrm>
            <a:off x="5414" y="6085754"/>
            <a:ext cx="12181172" cy="772245"/>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1285"/>
            <a:ext cx="10515600" cy="4792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66905F6-993F-D349-A0EA-9D639A51B8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0" y="6064834"/>
            <a:ext cx="1761191" cy="814085"/>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dirty="0"/>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BD3E57B-7AA0-CB4E-84C8-14051157E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40"/>
          <a:stretch/>
        </p:blipFill>
        <p:spPr>
          <a:xfrm>
            <a:off x="5414" y="6085754"/>
            <a:ext cx="12181172" cy="772245"/>
          </a:xfrm>
          <a:prstGeom prst="rect">
            <a:avLst/>
          </a:prstGeom>
        </p:spPr>
      </p:pic>
      <p:pic>
        <p:nvPicPr>
          <p:cNvPr id="11" name="Picture 10">
            <a:extLst>
              <a:ext uri="{FF2B5EF4-FFF2-40B4-BE49-F238E27FC236}">
                <a16:creationId xmlns:a16="http://schemas.microsoft.com/office/drawing/2014/main" id="{C92E3011-1B8B-5640-AE26-C7ED9C07F7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0" y="6064834"/>
            <a:ext cx="1761191" cy="814085"/>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1E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CCD73-4F4C-6E40-91EC-E9DA02F32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2440"/>
          <a:stretch/>
        </p:blipFill>
        <p:spPr>
          <a:xfrm>
            <a:off x="5414" y="0"/>
            <a:ext cx="12181172" cy="3261674"/>
          </a:xfrm>
          <a:prstGeom prst="rect">
            <a:avLst/>
          </a:prstGeom>
        </p:spPr>
      </p:pic>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44299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495399"/>
            <a:ext cx="7928237" cy="766273"/>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6C403D84-AA45-1D40-9400-B1135229D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0019" b="25694"/>
          <a:stretch/>
        </p:blipFill>
        <p:spPr>
          <a:xfrm>
            <a:off x="0" y="3261673"/>
            <a:ext cx="12186586" cy="3596327"/>
          </a:xfrm>
          <a:prstGeom prst="rect">
            <a:avLst/>
          </a:prstGeom>
        </p:spPr>
      </p:pic>
    </p:spTree>
    <p:extLst>
      <p:ext uri="{BB962C8B-B14F-4D97-AF65-F5344CB8AC3E}">
        <p14:creationId xmlns:p14="http://schemas.microsoft.com/office/powerpoint/2010/main" val="311737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001E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CCD73-4F4C-6E40-91EC-E9DA02F32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2440"/>
          <a:stretch/>
        </p:blipFill>
        <p:spPr>
          <a:xfrm>
            <a:off x="5414" y="0"/>
            <a:ext cx="12181172" cy="3261674"/>
          </a:xfrm>
          <a:prstGeom prst="rect">
            <a:avLst/>
          </a:prstGeom>
        </p:spPr>
      </p:pic>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44299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495400"/>
            <a:ext cx="7928237" cy="672674"/>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icture Placeholder 7">
            <a:extLst>
              <a:ext uri="{FF2B5EF4-FFF2-40B4-BE49-F238E27FC236}">
                <a16:creationId xmlns:a16="http://schemas.microsoft.com/office/drawing/2014/main" id="{EF58B01F-C66D-C041-B01B-9D8150197C3E}"/>
              </a:ext>
            </a:extLst>
          </p:cNvPr>
          <p:cNvSpPr>
            <a:spLocks noGrp="1"/>
          </p:cNvSpPr>
          <p:nvPr>
            <p:ph type="pic" sz="quarter" idx="10"/>
          </p:nvPr>
        </p:nvSpPr>
        <p:spPr>
          <a:xfrm>
            <a:off x="0" y="3262313"/>
            <a:ext cx="12192000" cy="3595687"/>
          </a:xfrm>
        </p:spPr>
        <p:txBody>
          <a:bodyPr/>
          <a:lstStyle/>
          <a:p>
            <a:endParaRPr lang="en-US" dirty="0"/>
          </a:p>
        </p:txBody>
      </p:sp>
    </p:spTree>
    <p:extLst>
      <p:ext uri="{BB962C8B-B14F-4D97-AF65-F5344CB8AC3E}">
        <p14:creationId xmlns:p14="http://schemas.microsoft.com/office/powerpoint/2010/main" val="248293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51C92B-9FEA-5643-8E61-4A0757AD8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bg1"/>
                </a:solidFill>
              </a:defRPr>
            </a:lvl1pPr>
          </a:lstStyle>
          <a:p>
            <a:r>
              <a:rPr lang="en-US"/>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spTree>
    <p:extLst>
      <p:ext uri="{BB962C8B-B14F-4D97-AF65-F5344CB8AC3E}">
        <p14:creationId xmlns:p14="http://schemas.microsoft.com/office/powerpoint/2010/main" val="387066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10515600" cy="428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
        <p:nvSpPr>
          <p:cNvPr id="5" name="Text Placeholder 4">
            <a:extLst>
              <a:ext uri="{FF2B5EF4-FFF2-40B4-BE49-F238E27FC236}">
                <a16:creationId xmlns:a16="http://schemas.microsoft.com/office/drawing/2014/main" id="{06062243-C1CF-714B-A683-D890075FBD68}"/>
              </a:ext>
            </a:extLst>
          </p:cNvPr>
          <p:cNvSpPr>
            <a:spLocks noGrp="1"/>
          </p:cNvSpPr>
          <p:nvPr>
            <p:ph type="body" sz="quarter" idx="10"/>
          </p:nvPr>
        </p:nvSpPr>
        <p:spPr>
          <a:xfrm>
            <a:off x="838200" y="5592763"/>
            <a:ext cx="6516688" cy="836612"/>
          </a:xfrm>
        </p:spPr>
        <p:txBody>
          <a:bodyPr/>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4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4" name="Title 1">
            <a:extLst>
              <a:ext uri="{FF2B5EF4-FFF2-40B4-BE49-F238E27FC236}">
                <a16:creationId xmlns:a16="http://schemas.microsoft.com/office/drawing/2014/main" id="{5B8F0C25-0025-953A-02F2-D3D8FB4CD29F}"/>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0310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8F0C25-0025-953A-02F2-D3D8FB4CD29F}"/>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134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1/17/2025</a:t>
            </a:fld>
            <a:endParaRPr lang="en-US" dirty="0"/>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3" r:id="rId5"/>
    <p:sldLayoutId id="2147483662" r:id="rId6"/>
    <p:sldLayoutId id="2147483664" r:id="rId7"/>
    <p:sldLayoutId id="2147483666" r:id="rId8"/>
    <p:sldLayoutId id="2147483667" r:id="rId9"/>
    <p:sldLayoutId id="2147483665" r:id="rId10"/>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7aafd999-7500-43f8-a9c7-46058773907d/?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research.psu.edu/irb-modifi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research.psu.edu/rnl" TargetMode="External"/><Relationship Id="rId5" Type="http://schemas.openxmlformats.org/officeDocument/2006/relationships/hyperlink" Target="http://www.research.psu.edu/postapprovalreviews" TargetMode="External"/><Relationship Id="rId4" Type="http://schemas.openxmlformats.org/officeDocument/2006/relationships/hyperlink" Target="http://www.research.psu.q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BE1A73-3B46-F8BB-FA40-4076B6CAEEDB}"/>
              </a:ext>
              <a:ext uri="{C183D7F6-B498-43B3-948B-1728B52AA6E4}">
                <adec:decorative xmlns:adec="http://schemas.microsoft.com/office/drawing/2017/decorative" val="1"/>
              </a:ext>
            </a:extLst>
          </p:cNvPr>
          <p:cNvSpPr/>
          <p:nvPr/>
        </p:nvSpPr>
        <p:spPr>
          <a:xfrm>
            <a:off x="1524000" y="1521002"/>
            <a:ext cx="8939134" cy="1141842"/>
          </a:xfrm>
          <a:prstGeom prst="rect">
            <a:avLst/>
          </a:prstGeom>
          <a:solidFill>
            <a:srgbClr val="02589E">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6BC46404-153F-844C-97C7-1591E71011B0}"/>
              </a:ext>
            </a:extLst>
          </p:cNvPr>
          <p:cNvSpPr txBox="1">
            <a:spLocks noGrp="1"/>
          </p:cNvSpPr>
          <p:nvPr>
            <p:ph type="title" idx="4294967295"/>
          </p:nvPr>
        </p:nvSpPr>
        <p:spPr>
          <a:xfrm>
            <a:off x="1524000" y="1122363"/>
            <a:ext cx="9144000" cy="15709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Measuring IRB Effectiveness through Post-Approval Compliance Monitoring </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2">
            <a:extLst>
              <a:ext uri="{FF2B5EF4-FFF2-40B4-BE49-F238E27FC236}">
                <a16:creationId xmlns:a16="http://schemas.microsoft.com/office/drawing/2014/main" id="{99765DD7-A324-BACE-7C12-7E0FF6323690}"/>
              </a:ext>
              <a:ext uri="{C183D7F6-B498-43B3-948B-1728B52AA6E4}">
                <adec:decorative xmlns:adec="http://schemas.microsoft.com/office/drawing/2017/decorative" val="1"/>
              </a:ext>
            </a:extLst>
          </p:cNvPr>
          <p:cNvSpPr/>
          <p:nvPr/>
        </p:nvSpPr>
        <p:spPr>
          <a:xfrm>
            <a:off x="1524000" y="3119385"/>
            <a:ext cx="5783317" cy="1342255"/>
          </a:xfrm>
          <a:prstGeom prst="rect">
            <a:avLst/>
          </a:prstGeom>
          <a:solidFill>
            <a:srgbClr val="02589E">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1">
            <a:extLst>
              <a:ext uri="{FF2B5EF4-FFF2-40B4-BE49-F238E27FC236}">
                <a16:creationId xmlns:a16="http://schemas.microsoft.com/office/drawing/2014/main" id="{2F18CB67-A57B-4FD6-B3AD-D457A1407C88}"/>
              </a:ext>
            </a:extLst>
          </p:cNvPr>
          <p:cNvSpPr>
            <a:spLocks noGrp="1"/>
          </p:cNvSpPr>
          <p:nvPr>
            <p:ph type="subTitle" idx="1"/>
          </p:nvPr>
        </p:nvSpPr>
        <p:spPr>
          <a:xfrm>
            <a:off x="1524000" y="3119386"/>
            <a:ext cx="9144000" cy="1570960"/>
          </a:xfrm>
        </p:spPr>
        <p:txBody>
          <a:bodyPr vert="horz" lIns="91440" tIns="45720" rIns="91440" bIns="45720" rtlCol="0" anchor="t">
            <a:normAutofit/>
          </a:bodyPr>
          <a:lstStyle/>
          <a:p>
            <a:r>
              <a:rPr lang="en-US" i="1" dirty="0"/>
              <a:t>Rachel Lally, MPH, CIP</a:t>
            </a:r>
          </a:p>
          <a:p>
            <a:r>
              <a:rPr lang="en-US" i="1" dirty="0"/>
              <a:t>Assistant Vice President for Research</a:t>
            </a:r>
          </a:p>
          <a:p>
            <a:r>
              <a:rPr lang="en-US" i="1" dirty="0"/>
              <a:t>Office for Research Protections, Penn State</a:t>
            </a:r>
          </a:p>
        </p:txBody>
      </p:sp>
      <p:pic>
        <p:nvPicPr>
          <p:cNvPr id="5" name="Picture 1" descr="Penn State logo.">
            <a:extLst>
              <a:ext uri="{FF2B5EF4-FFF2-40B4-BE49-F238E27FC236}">
                <a16:creationId xmlns:a16="http://schemas.microsoft.com/office/drawing/2014/main" id="{3A7287A1-8347-48CF-068E-6EF44713C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158" y="5077568"/>
            <a:ext cx="2596403" cy="1200150"/>
          </a:xfrm>
          <a:prstGeom prst="rect">
            <a:avLst/>
          </a:prstGeom>
        </p:spPr>
      </p:pic>
    </p:spTree>
    <p:extLst>
      <p:ext uri="{BB962C8B-B14F-4D97-AF65-F5344CB8AC3E}">
        <p14:creationId xmlns:p14="http://schemas.microsoft.com/office/powerpoint/2010/main" val="132505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FDB0B-7BC9-F30C-46B3-18D3F2420008}"/>
              </a:ext>
            </a:extLst>
          </p:cNvPr>
          <p:cNvSpPr>
            <a:spLocks noGrp="1"/>
          </p:cNvSpPr>
          <p:nvPr>
            <p:ph type="title"/>
          </p:nvPr>
        </p:nvSpPr>
        <p:spPr>
          <a:xfrm>
            <a:off x="838200" y="840687"/>
            <a:ext cx="10515600" cy="886159"/>
          </a:xfrm>
          <a:solidFill>
            <a:schemeClr val="bg1"/>
          </a:solidFill>
        </p:spPr>
        <p:txBody>
          <a:bodyPr>
            <a:noAutofit/>
          </a:bodyPr>
          <a:lstStyle/>
          <a:p>
            <a:r>
              <a:rPr lang="en-US" dirty="0">
                <a:solidFill>
                  <a:schemeClr val="bg1"/>
                </a:solidFill>
              </a:rPr>
              <a:t>Number of Regulations/Policies Adopted, and/or Substantially Modified, and Changes in Interpretation of Regulations or Business Practices Each Year Since 1991.</a:t>
            </a:r>
          </a:p>
        </p:txBody>
      </p:sp>
      <p:sp>
        <p:nvSpPr>
          <p:cNvPr id="8" name="Rectangle 7">
            <a:extLst>
              <a:ext uri="{FF2B5EF4-FFF2-40B4-BE49-F238E27FC236}">
                <a16:creationId xmlns:a16="http://schemas.microsoft.com/office/drawing/2014/main" id="{D4CC4E03-4713-8901-3D1A-C106E3403CE6}"/>
              </a:ext>
              <a:ext uri="{C183D7F6-B498-43B3-948B-1728B52AA6E4}">
                <adec:decorative xmlns:adec="http://schemas.microsoft.com/office/drawing/2017/decorative" val="1"/>
              </a:ext>
            </a:extLst>
          </p:cNvPr>
          <p:cNvSpPr/>
          <p:nvPr/>
        </p:nvSpPr>
        <p:spPr>
          <a:xfrm>
            <a:off x="6088915" y="1523873"/>
            <a:ext cx="1477701" cy="385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5">
            <a:extLst>
              <a:ext uri="{FF2B5EF4-FFF2-40B4-BE49-F238E27FC236}">
                <a16:creationId xmlns:a16="http://schemas.microsoft.com/office/drawing/2014/main" id="{2A8CFFA8-18EB-E4AD-973B-B48DEF48AD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5174" y="194995"/>
            <a:ext cx="10727482" cy="6003264"/>
          </a:xfrm>
          <a:prstGeom prst="rect">
            <a:avLst/>
          </a:prstGeom>
        </p:spPr>
      </p:pic>
      <p:sp>
        <p:nvSpPr>
          <p:cNvPr id="11" name="TextBox 10">
            <a:extLst>
              <a:ext uri="{FF2B5EF4-FFF2-40B4-BE49-F238E27FC236}">
                <a16:creationId xmlns:a16="http://schemas.microsoft.com/office/drawing/2014/main" id="{0709EF06-A64C-A519-BDF4-60E82CECCDFB}"/>
              </a:ext>
              <a:ext uri="{C183D7F6-B498-43B3-948B-1728B52AA6E4}">
                <adec:decorative xmlns:adec="http://schemas.microsoft.com/office/drawing/2017/decorative" val="1"/>
              </a:ext>
            </a:extLst>
          </p:cNvPr>
          <p:cNvSpPr txBox="1"/>
          <p:nvPr/>
        </p:nvSpPr>
        <p:spPr>
          <a:xfrm>
            <a:off x="6033339" y="1432269"/>
            <a:ext cx="1627015" cy="538609"/>
          </a:xfrm>
          <a:prstGeom prst="rect">
            <a:avLst/>
          </a:prstGeom>
          <a:noFill/>
        </p:spPr>
        <p:txBody>
          <a:bodyPr wrap="square" rtlCol="0">
            <a:spAutoFit/>
          </a:bodyPr>
          <a:lstStyle/>
          <a:p>
            <a:r>
              <a:rPr lang="en-US" sz="2900" dirty="0">
                <a:solidFill>
                  <a:srgbClr val="C00000"/>
                </a:solidFill>
                <a:latin typeface="Calibri" panose="020F0502020204030204" pitchFamily="34" charset="0"/>
                <a:ea typeface="Calibri" panose="020F0502020204030204" pitchFamily="34" charset="0"/>
                <a:cs typeface="Calibri" panose="020F0502020204030204" pitchFamily="34" charset="0"/>
              </a:rPr>
              <a:t>Each Year</a:t>
            </a:r>
          </a:p>
        </p:txBody>
      </p:sp>
      <p:sp>
        <p:nvSpPr>
          <p:cNvPr id="6" name="TextBox 5">
            <a:extLst>
              <a:ext uri="{FF2B5EF4-FFF2-40B4-BE49-F238E27FC236}">
                <a16:creationId xmlns:a16="http://schemas.microsoft.com/office/drawing/2014/main" id="{21CA4FE4-18B8-8C36-C97E-FD8F693076CA}"/>
              </a:ext>
            </a:extLst>
          </p:cNvPr>
          <p:cNvSpPr txBox="1"/>
          <p:nvPr/>
        </p:nvSpPr>
        <p:spPr>
          <a:xfrm>
            <a:off x="182216" y="481317"/>
            <a:ext cx="655984" cy="1292662"/>
          </a:xfrm>
          <a:prstGeom prst="rect">
            <a:avLst/>
          </a:prstGeom>
          <a:noFill/>
        </p:spPr>
        <p:txBody>
          <a:bodyPr wrap="square" rtlCol="0">
            <a:spAutoFit/>
          </a:bodyPr>
          <a:lstStyle/>
          <a:p>
            <a:r>
              <a:rPr lang="en-US" sz="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Chart representing the number of regulations/policies adopted and/or substantially modified, and changes in interpretation of regulations or business practices generally trending upwards each year since 1991. Speaker comments and source URL can be found in slide notes.</a:t>
            </a:r>
          </a:p>
          <a:p>
            <a:endParaRPr lang="en-US" dirty="0"/>
          </a:p>
        </p:txBody>
      </p:sp>
      <p:sp>
        <p:nvSpPr>
          <p:cNvPr id="4" name="Text Box 1">
            <a:extLst>
              <a:ext uri="{FF2B5EF4-FFF2-40B4-BE49-F238E27FC236}">
                <a16:creationId xmlns:a16="http://schemas.microsoft.com/office/drawing/2014/main" id="{56325FCE-47E6-9184-B485-E50C4B5711D9}"/>
              </a:ext>
            </a:extLst>
          </p:cNvPr>
          <p:cNvSpPr txBox="1"/>
          <p:nvPr/>
        </p:nvSpPr>
        <p:spPr>
          <a:xfrm>
            <a:off x="739344" y="5979237"/>
            <a:ext cx="6865365" cy="276999"/>
          </a:xfrm>
          <a:prstGeom prst="rect">
            <a:avLst/>
          </a:prstGeom>
          <a:noFill/>
        </p:spPr>
        <p:txBody>
          <a:bodyPr wrap="square">
            <a:spAutoFit/>
          </a:bodyPr>
          <a:lstStyle/>
          <a:p>
            <a:pPr>
              <a:spcBef>
                <a:spcPts val="1800"/>
              </a:spcBef>
            </a:pPr>
            <a:r>
              <a:rPr lang="en-US" sz="1200" dirty="0"/>
              <a:t>NOTE: There are speaker's comments located in the slide notes.</a:t>
            </a:r>
          </a:p>
        </p:txBody>
      </p:sp>
      <p:sp>
        <p:nvSpPr>
          <p:cNvPr id="2" name="Text Box 2">
            <a:extLst>
              <a:ext uri="{FF2B5EF4-FFF2-40B4-BE49-F238E27FC236}">
                <a16:creationId xmlns:a16="http://schemas.microsoft.com/office/drawing/2014/main" id="{E2658797-445A-9E3A-F4FC-661A0C3B9C4C}"/>
              </a:ext>
            </a:extLst>
          </p:cNvPr>
          <p:cNvSpPr txBox="1">
            <a:spLocks/>
          </p:cNvSpPr>
          <p:nvPr/>
        </p:nvSpPr>
        <p:spPr>
          <a:xfrm>
            <a:off x="368872" y="6281267"/>
            <a:ext cx="11379199" cy="381738"/>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COGR: Aggregated Regulatory Requirements Impacting Federally Funded Research Since 1991, Figure 2</a:t>
            </a:r>
          </a:p>
        </p:txBody>
      </p:sp>
    </p:spTree>
    <p:extLst>
      <p:ext uri="{BB962C8B-B14F-4D97-AF65-F5344CB8AC3E}">
        <p14:creationId xmlns:p14="http://schemas.microsoft.com/office/powerpoint/2010/main" val="179781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Slide background 1">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Slide background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Slide background 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Slide background 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8" name="Freeform: Shape 5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B59222CC-199D-32A5-4BB6-576B56E86C34}"/>
              </a:ext>
            </a:extLst>
          </p:cNvPr>
          <p:cNvSpPr>
            <a:spLocks noGrp="1"/>
          </p:cNvSpPr>
          <p:nvPr>
            <p:ph type="title"/>
          </p:nvPr>
        </p:nvSpPr>
        <p:spPr>
          <a:xfrm>
            <a:off x="786385" y="841248"/>
            <a:ext cx="3515244" cy="5340097"/>
          </a:xfrm>
        </p:spPr>
        <p:txBody>
          <a:bodyPr anchor="ctr">
            <a:normAutofit/>
          </a:bodyPr>
          <a:lstStyle/>
          <a:p>
            <a:r>
              <a:rPr lang="en-US" sz="4800" dirty="0">
                <a:solidFill>
                  <a:schemeClr val="tx1"/>
                </a:solidFill>
              </a:rPr>
              <a:t>Conclusions</a:t>
            </a:r>
          </a:p>
        </p:txBody>
      </p:sp>
      <p:grpSp>
        <p:nvGrpSpPr>
          <p:cNvPr id="3" name="Group 1">
            <a:extLst>
              <a:ext uri="{FF2B5EF4-FFF2-40B4-BE49-F238E27FC236}">
                <a16:creationId xmlns:a16="http://schemas.microsoft.com/office/drawing/2014/main" id="{7F71835E-0694-6BEC-B34D-E00CC50ABE80}"/>
              </a:ext>
              <a:ext uri="{C183D7F6-B498-43B3-948B-1728B52AA6E4}">
                <adec:decorative xmlns:adec="http://schemas.microsoft.com/office/drawing/2017/decorative" val="1"/>
              </a:ext>
            </a:extLst>
          </p:cNvPr>
          <p:cNvGrpSpPr/>
          <p:nvPr/>
        </p:nvGrpSpPr>
        <p:grpSpPr>
          <a:xfrm>
            <a:off x="5798930" y="256565"/>
            <a:ext cx="1620455" cy="1620455"/>
            <a:chOff x="5798930" y="256565"/>
            <a:chExt cx="1620455" cy="1620455"/>
          </a:xfrm>
        </p:grpSpPr>
        <p:sp>
          <p:nvSpPr>
            <p:cNvPr id="4" name="Oval 3">
              <a:extLst>
                <a:ext uri="{FF2B5EF4-FFF2-40B4-BE49-F238E27FC236}">
                  <a16:creationId xmlns:a16="http://schemas.microsoft.com/office/drawing/2014/main" id="{5331D501-8C16-3E60-F931-25FFCE0185C8}"/>
                </a:ext>
                <a:ext uri="{C183D7F6-B498-43B3-948B-1728B52AA6E4}">
                  <adec:decorative xmlns:adec="http://schemas.microsoft.com/office/drawing/2017/decorative" val="1"/>
                </a:ext>
              </a:extLst>
            </p:cNvPr>
            <p:cNvSpPr/>
            <p:nvPr/>
          </p:nvSpPr>
          <p:spPr>
            <a:xfrm>
              <a:off x="5798930" y="256565"/>
              <a:ext cx="1620455" cy="162045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5" name="Rectangle 4">
              <a:extLst>
                <a:ext uri="{FF2B5EF4-FFF2-40B4-BE49-F238E27FC236}">
                  <a16:creationId xmlns:a16="http://schemas.microsoft.com/office/drawing/2014/main" id="{67B10F05-147A-663C-1414-2BCA391C6C35}"/>
                </a:ext>
                <a:ext uri="{C183D7F6-B498-43B3-948B-1728B52AA6E4}">
                  <adec:decorative xmlns:adec="http://schemas.microsoft.com/office/drawing/2017/decorative" val="1"/>
                </a:ext>
              </a:extLst>
            </p:cNvPr>
            <p:cNvSpPr/>
            <p:nvPr/>
          </p:nvSpPr>
          <p:spPr>
            <a:xfrm>
              <a:off x="6144273" y="601907"/>
              <a:ext cx="929769" cy="92976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6" name="Text Box 1" descr="Post approval monitoring may help assess IRB effectiveness.">
            <a:extLst>
              <a:ext uri="{FF2B5EF4-FFF2-40B4-BE49-F238E27FC236}">
                <a16:creationId xmlns:a16="http://schemas.microsoft.com/office/drawing/2014/main" id="{86187750-5EB6-F669-9EB4-80479AA591E8}"/>
              </a:ext>
            </a:extLst>
          </p:cNvPr>
          <p:cNvSpPr/>
          <p:nvPr/>
        </p:nvSpPr>
        <p:spPr>
          <a:xfrm>
            <a:off x="5280916" y="2381752"/>
            <a:ext cx="2656483" cy="720000"/>
          </a:xfrm>
          <a:custGeom>
            <a:avLst/>
            <a:gdLst>
              <a:gd name="connsiteX0" fmla="*/ 0 w 2656483"/>
              <a:gd name="connsiteY0" fmla="*/ 0 h 720000"/>
              <a:gd name="connsiteX1" fmla="*/ 2656483 w 2656483"/>
              <a:gd name="connsiteY1" fmla="*/ 0 h 720000"/>
              <a:gd name="connsiteX2" fmla="*/ 2656483 w 2656483"/>
              <a:gd name="connsiteY2" fmla="*/ 720000 h 720000"/>
              <a:gd name="connsiteX3" fmla="*/ 0 w 2656483"/>
              <a:gd name="connsiteY3" fmla="*/ 720000 h 720000"/>
              <a:gd name="connsiteX4" fmla="*/ 0 w 265648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83" h="720000">
                <a:moveTo>
                  <a:pt x="0" y="0"/>
                </a:moveTo>
                <a:lnTo>
                  <a:pt x="2656483" y="0"/>
                </a:lnTo>
                <a:lnTo>
                  <a:pt x="265648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Post Approval Monitoring may help assess IRB Effectiveness</a:t>
            </a:r>
          </a:p>
        </p:txBody>
      </p:sp>
      <p:grpSp>
        <p:nvGrpSpPr>
          <p:cNvPr id="17" name="Group 2">
            <a:extLst>
              <a:ext uri="{FF2B5EF4-FFF2-40B4-BE49-F238E27FC236}">
                <a16:creationId xmlns:a16="http://schemas.microsoft.com/office/drawing/2014/main" id="{042C95D1-CE77-8C6B-2E86-FE05D4F3BED4}"/>
              </a:ext>
              <a:ext uri="{C183D7F6-B498-43B3-948B-1728B52AA6E4}">
                <adec:decorative xmlns:adec="http://schemas.microsoft.com/office/drawing/2017/decorative" val="1"/>
              </a:ext>
            </a:extLst>
          </p:cNvPr>
          <p:cNvGrpSpPr/>
          <p:nvPr/>
        </p:nvGrpSpPr>
        <p:grpSpPr>
          <a:xfrm>
            <a:off x="8920299" y="256565"/>
            <a:ext cx="1620455" cy="1620455"/>
            <a:chOff x="8920299" y="256565"/>
            <a:chExt cx="1620455" cy="1620455"/>
          </a:xfrm>
        </p:grpSpPr>
        <p:sp>
          <p:nvSpPr>
            <p:cNvPr id="7" name="Oval 6">
              <a:extLst>
                <a:ext uri="{FF2B5EF4-FFF2-40B4-BE49-F238E27FC236}">
                  <a16:creationId xmlns:a16="http://schemas.microsoft.com/office/drawing/2014/main" id="{91D9D3E5-2B7A-8584-6B71-3611E133711B}"/>
                </a:ext>
                <a:ext uri="{C183D7F6-B498-43B3-948B-1728B52AA6E4}">
                  <adec:decorative xmlns:adec="http://schemas.microsoft.com/office/drawing/2017/decorative" val="1"/>
                </a:ext>
              </a:extLst>
            </p:cNvPr>
            <p:cNvSpPr/>
            <p:nvPr/>
          </p:nvSpPr>
          <p:spPr>
            <a:xfrm>
              <a:off x="8920299" y="256565"/>
              <a:ext cx="1620455" cy="162045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dirty="0"/>
            </a:p>
          </p:txBody>
        </p:sp>
        <p:sp>
          <p:nvSpPr>
            <p:cNvPr id="8" name="Rectangle 7">
              <a:extLst>
                <a:ext uri="{FF2B5EF4-FFF2-40B4-BE49-F238E27FC236}">
                  <a16:creationId xmlns:a16="http://schemas.microsoft.com/office/drawing/2014/main" id="{883AAF7C-E69C-18B2-CEB9-AF5125749218}"/>
                </a:ext>
                <a:ext uri="{C183D7F6-B498-43B3-948B-1728B52AA6E4}">
                  <adec:decorative xmlns:adec="http://schemas.microsoft.com/office/drawing/2017/decorative" val="1"/>
                </a:ext>
              </a:extLst>
            </p:cNvPr>
            <p:cNvSpPr/>
            <p:nvPr/>
          </p:nvSpPr>
          <p:spPr>
            <a:xfrm>
              <a:off x="9265642" y="601907"/>
              <a:ext cx="929769" cy="92976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9" name="Text Box 2" descr="Different stakeholders have different perspectives.">
            <a:extLst>
              <a:ext uri="{FF2B5EF4-FFF2-40B4-BE49-F238E27FC236}">
                <a16:creationId xmlns:a16="http://schemas.microsoft.com/office/drawing/2014/main" id="{1056AE90-8665-218E-162A-B9EF828655C0}"/>
              </a:ext>
            </a:extLst>
          </p:cNvPr>
          <p:cNvSpPr/>
          <p:nvPr/>
        </p:nvSpPr>
        <p:spPr>
          <a:xfrm>
            <a:off x="8402284" y="2381752"/>
            <a:ext cx="2656483" cy="720000"/>
          </a:xfrm>
          <a:custGeom>
            <a:avLst/>
            <a:gdLst>
              <a:gd name="connsiteX0" fmla="*/ 0 w 2656483"/>
              <a:gd name="connsiteY0" fmla="*/ 0 h 720000"/>
              <a:gd name="connsiteX1" fmla="*/ 2656483 w 2656483"/>
              <a:gd name="connsiteY1" fmla="*/ 0 h 720000"/>
              <a:gd name="connsiteX2" fmla="*/ 2656483 w 2656483"/>
              <a:gd name="connsiteY2" fmla="*/ 720000 h 720000"/>
              <a:gd name="connsiteX3" fmla="*/ 0 w 2656483"/>
              <a:gd name="connsiteY3" fmla="*/ 720000 h 720000"/>
              <a:gd name="connsiteX4" fmla="*/ 0 w 265648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83" h="720000">
                <a:moveTo>
                  <a:pt x="0" y="0"/>
                </a:moveTo>
                <a:lnTo>
                  <a:pt x="2656483" y="0"/>
                </a:lnTo>
                <a:lnTo>
                  <a:pt x="265648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Different stakeholders have different perspectives</a:t>
            </a:r>
          </a:p>
        </p:txBody>
      </p:sp>
      <p:grpSp>
        <p:nvGrpSpPr>
          <p:cNvPr id="19" name="Group 3">
            <a:extLst>
              <a:ext uri="{FF2B5EF4-FFF2-40B4-BE49-F238E27FC236}">
                <a16:creationId xmlns:a16="http://schemas.microsoft.com/office/drawing/2014/main" id="{F6445DA7-3AAC-9F3B-DF14-C1F82D37A83F}"/>
              </a:ext>
              <a:ext uri="{C183D7F6-B498-43B3-948B-1728B52AA6E4}">
                <adec:decorative xmlns:adec="http://schemas.microsoft.com/office/drawing/2017/decorative" val="1"/>
              </a:ext>
            </a:extLst>
          </p:cNvPr>
          <p:cNvGrpSpPr/>
          <p:nvPr/>
        </p:nvGrpSpPr>
        <p:grpSpPr>
          <a:xfrm>
            <a:off x="5798930" y="3654659"/>
            <a:ext cx="1620455" cy="1620455"/>
            <a:chOff x="5798930" y="3765872"/>
            <a:chExt cx="1620455" cy="1620455"/>
          </a:xfrm>
        </p:grpSpPr>
        <p:sp>
          <p:nvSpPr>
            <p:cNvPr id="10" name="Oval 9">
              <a:extLst>
                <a:ext uri="{FF2B5EF4-FFF2-40B4-BE49-F238E27FC236}">
                  <a16:creationId xmlns:a16="http://schemas.microsoft.com/office/drawing/2014/main" id="{28D1382E-3E5A-0B67-3950-92C20BA4D9FC}"/>
                </a:ext>
                <a:ext uri="{C183D7F6-B498-43B3-948B-1728B52AA6E4}">
                  <adec:decorative xmlns:adec="http://schemas.microsoft.com/office/drawing/2017/decorative" val="1"/>
                </a:ext>
              </a:extLst>
            </p:cNvPr>
            <p:cNvSpPr/>
            <p:nvPr/>
          </p:nvSpPr>
          <p:spPr>
            <a:xfrm>
              <a:off x="5798930" y="3765872"/>
              <a:ext cx="1620455" cy="162045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dirty="0"/>
            </a:p>
          </p:txBody>
        </p:sp>
        <p:sp>
          <p:nvSpPr>
            <p:cNvPr id="11" name="Rectangle 10">
              <a:extLst>
                <a:ext uri="{FF2B5EF4-FFF2-40B4-BE49-F238E27FC236}">
                  <a16:creationId xmlns:a16="http://schemas.microsoft.com/office/drawing/2014/main" id="{66A1F226-0D49-67DD-39B1-9C7F6C699921}"/>
                </a:ext>
                <a:ext uri="{C183D7F6-B498-43B3-948B-1728B52AA6E4}">
                  <adec:decorative xmlns:adec="http://schemas.microsoft.com/office/drawing/2017/decorative" val="1"/>
                </a:ext>
              </a:extLst>
            </p:cNvPr>
            <p:cNvSpPr/>
            <p:nvPr/>
          </p:nvSpPr>
          <p:spPr>
            <a:xfrm>
              <a:off x="6144273" y="4111215"/>
              <a:ext cx="929769" cy="92976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12" name="Text Box 3" descr="Nuanced data can help inform the process.">
            <a:extLst>
              <a:ext uri="{FF2B5EF4-FFF2-40B4-BE49-F238E27FC236}">
                <a16:creationId xmlns:a16="http://schemas.microsoft.com/office/drawing/2014/main" id="{00164CED-6249-DAB5-4E07-F6FE766033CD}"/>
              </a:ext>
            </a:extLst>
          </p:cNvPr>
          <p:cNvSpPr/>
          <p:nvPr/>
        </p:nvSpPr>
        <p:spPr>
          <a:xfrm>
            <a:off x="5280916" y="5779846"/>
            <a:ext cx="2656483" cy="720000"/>
          </a:xfrm>
          <a:custGeom>
            <a:avLst/>
            <a:gdLst>
              <a:gd name="connsiteX0" fmla="*/ 0 w 2656483"/>
              <a:gd name="connsiteY0" fmla="*/ 0 h 720000"/>
              <a:gd name="connsiteX1" fmla="*/ 2656483 w 2656483"/>
              <a:gd name="connsiteY1" fmla="*/ 0 h 720000"/>
              <a:gd name="connsiteX2" fmla="*/ 2656483 w 2656483"/>
              <a:gd name="connsiteY2" fmla="*/ 720000 h 720000"/>
              <a:gd name="connsiteX3" fmla="*/ 0 w 2656483"/>
              <a:gd name="connsiteY3" fmla="*/ 720000 h 720000"/>
              <a:gd name="connsiteX4" fmla="*/ 0 w 265648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83" h="720000">
                <a:moveTo>
                  <a:pt x="0" y="0"/>
                </a:moveTo>
                <a:lnTo>
                  <a:pt x="2656483" y="0"/>
                </a:lnTo>
                <a:lnTo>
                  <a:pt x="265648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Nuanced data can help inform the process</a:t>
            </a:r>
          </a:p>
        </p:txBody>
      </p:sp>
      <p:grpSp>
        <p:nvGrpSpPr>
          <p:cNvPr id="25" name="Group 4">
            <a:extLst>
              <a:ext uri="{FF2B5EF4-FFF2-40B4-BE49-F238E27FC236}">
                <a16:creationId xmlns:a16="http://schemas.microsoft.com/office/drawing/2014/main" id="{C12B75D2-9B0B-AC77-1466-DAD3E159A0A4}"/>
              </a:ext>
              <a:ext uri="{C183D7F6-B498-43B3-948B-1728B52AA6E4}">
                <adec:decorative xmlns:adec="http://schemas.microsoft.com/office/drawing/2017/decorative" val="1"/>
              </a:ext>
            </a:extLst>
          </p:cNvPr>
          <p:cNvGrpSpPr/>
          <p:nvPr/>
        </p:nvGrpSpPr>
        <p:grpSpPr>
          <a:xfrm>
            <a:off x="8920299" y="3654659"/>
            <a:ext cx="1620455" cy="1620455"/>
            <a:chOff x="8920299" y="3765872"/>
            <a:chExt cx="1620455" cy="1620455"/>
          </a:xfrm>
        </p:grpSpPr>
        <p:sp>
          <p:nvSpPr>
            <p:cNvPr id="13" name="Oval 12">
              <a:extLst>
                <a:ext uri="{FF2B5EF4-FFF2-40B4-BE49-F238E27FC236}">
                  <a16:creationId xmlns:a16="http://schemas.microsoft.com/office/drawing/2014/main" id="{8295EA04-93B6-0CAD-DAEC-1695500A0D5D}"/>
                </a:ext>
                <a:ext uri="{C183D7F6-B498-43B3-948B-1728B52AA6E4}">
                  <adec:decorative xmlns:adec="http://schemas.microsoft.com/office/drawing/2017/decorative" val="1"/>
                </a:ext>
              </a:extLst>
            </p:cNvPr>
            <p:cNvSpPr/>
            <p:nvPr/>
          </p:nvSpPr>
          <p:spPr>
            <a:xfrm>
              <a:off x="8920299" y="3765872"/>
              <a:ext cx="1620455" cy="162045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dirty="0"/>
            </a:p>
          </p:txBody>
        </p:sp>
        <p:sp>
          <p:nvSpPr>
            <p:cNvPr id="15" name="Rectangle 14">
              <a:extLst>
                <a:ext uri="{FF2B5EF4-FFF2-40B4-BE49-F238E27FC236}">
                  <a16:creationId xmlns:a16="http://schemas.microsoft.com/office/drawing/2014/main" id="{C94FED71-C5F4-27F1-68B4-7F639ECA2583}"/>
                </a:ext>
                <a:ext uri="{C183D7F6-B498-43B3-948B-1728B52AA6E4}">
                  <adec:decorative xmlns:adec="http://schemas.microsoft.com/office/drawing/2017/decorative" val="1"/>
                </a:ext>
              </a:extLst>
            </p:cNvPr>
            <p:cNvSpPr/>
            <p:nvPr/>
          </p:nvSpPr>
          <p:spPr>
            <a:xfrm>
              <a:off x="9265642" y="4111215"/>
              <a:ext cx="929769" cy="92976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16" name="Text Box 4" descr="Resources are needed to effectively measure effectiveness.">
            <a:extLst>
              <a:ext uri="{FF2B5EF4-FFF2-40B4-BE49-F238E27FC236}">
                <a16:creationId xmlns:a16="http://schemas.microsoft.com/office/drawing/2014/main" id="{1B89E804-CEDF-E8CF-7A9F-A05D23F83DEC}"/>
              </a:ext>
            </a:extLst>
          </p:cNvPr>
          <p:cNvSpPr/>
          <p:nvPr/>
        </p:nvSpPr>
        <p:spPr>
          <a:xfrm>
            <a:off x="8402284" y="5779846"/>
            <a:ext cx="2656483" cy="720000"/>
          </a:xfrm>
          <a:custGeom>
            <a:avLst/>
            <a:gdLst>
              <a:gd name="connsiteX0" fmla="*/ 0 w 2656483"/>
              <a:gd name="connsiteY0" fmla="*/ 0 h 720000"/>
              <a:gd name="connsiteX1" fmla="*/ 2656483 w 2656483"/>
              <a:gd name="connsiteY1" fmla="*/ 0 h 720000"/>
              <a:gd name="connsiteX2" fmla="*/ 2656483 w 2656483"/>
              <a:gd name="connsiteY2" fmla="*/ 720000 h 720000"/>
              <a:gd name="connsiteX3" fmla="*/ 0 w 2656483"/>
              <a:gd name="connsiteY3" fmla="*/ 720000 h 720000"/>
              <a:gd name="connsiteX4" fmla="*/ 0 w 265648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83" h="720000">
                <a:moveTo>
                  <a:pt x="0" y="0"/>
                </a:moveTo>
                <a:lnTo>
                  <a:pt x="2656483" y="0"/>
                </a:lnTo>
                <a:lnTo>
                  <a:pt x="265648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Resources are needed to effectively measure effectiveness</a:t>
            </a:r>
          </a:p>
        </p:txBody>
      </p:sp>
    </p:spTree>
    <p:extLst>
      <p:ext uri="{BB962C8B-B14F-4D97-AF65-F5344CB8AC3E}">
        <p14:creationId xmlns:p14="http://schemas.microsoft.com/office/powerpoint/2010/main" val="317152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EF6366-E063-B6C6-A55D-755115D66444}"/>
              </a:ext>
            </a:extLst>
          </p:cNvPr>
          <p:cNvSpPr>
            <a:spLocks noGrp="1"/>
          </p:cNvSpPr>
          <p:nvPr>
            <p:ph type="title"/>
          </p:nvPr>
        </p:nvSpPr>
        <p:spPr>
          <a:xfrm>
            <a:off x="635000" y="640823"/>
            <a:ext cx="3418659" cy="5583148"/>
          </a:xfrm>
        </p:spPr>
        <p:txBody>
          <a:bodyPr anchor="ctr">
            <a:normAutofit/>
          </a:bodyPr>
          <a:lstStyle/>
          <a:p>
            <a:r>
              <a:rPr lang="en-US" sz="4200" dirty="0">
                <a:solidFill>
                  <a:srgbClr val="007DB3"/>
                </a:solidFill>
              </a:rPr>
              <a:t>What does IRB effectiveness mean?</a:t>
            </a:r>
          </a:p>
        </p:txBody>
      </p:sp>
      <p:sp>
        <p:nvSpPr>
          <p:cNvPr id="11" name="Sketch Line 1">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1" descr="Not efficiency.">
            <a:extLst>
              <a:ext uri="{FF2B5EF4-FFF2-40B4-BE49-F238E27FC236}">
                <a16:creationId xmlns:a16="http://schemas.microsoft.com/office/drawing/2014/main" id="{0AE832A8-767B-AE54-52D7-CFF0D80DD537}"/>
              </a:ext>
              <a:ext uri="{C183D7F6-B498-43B3-948B-1728B52AA6E4}">
                <adec:decorative xmlns:adec="http://schemas.microsoft.com/office/drawing/2017/decorative" val="0"/>
              </a:ext>
            </a:extLst>
          </p:cNvPr>
          <p:cNvSpPr/>
          <p:nvPr/>
        </p:nvSpPr>
        <p:spPr>
          <a:xfrm>
            <a:off x="4648018" y="669085"/>
            <a:ext cx="6900512" cy="1738217"/>
          </a:xfrm>
          <a:custGeom>
            <a:avLst/>
            <a:gdLst>
              <a:gd name="connsiteX0" fmla="*/ 0 w 6900512"/>
              <a:gd name="connsiteY0" fmla="*/ 289709 h 1738217"/>
              <a:gd name="connsiteX1" fmla="*/ 289709 w 6900512"/>
              <a:gd name="connsiteY1" fmla="*/ 0 h 1738217"/>
              <a:gd name="connsiteX2" fmla="*/ 6610803 w 6900512"/>
              <a:gd name="connsiteY2" fmla="*/ 0 h 1738217"/>
              <a:gd name="connsiteX3" fmla="*/ 6900512 w 6900512"/>
              <a:gd name="connsiteY3" fmla="*/ 289709 h 1738217"/>
              <a:gd name="connsiteX4" fmla="*/ 6900512 w 6900512"/>
              <a:gd name="connsiteY4" fmla="*/ 1448508 h 1738217"/>
              <a:gd name="connsiteX5" fmla="*/ 6610803 w 6900512"/>
              <a:gd name="connsiteY5" fmla="*/ 1738217 h 1738217"/>
              <a:gd name="connsiteX6" fmla="*/ 289709 w 6900512"/>
              <a:gd name="connsiteY6" fmla="*/ 1738217 h 1738217"/>
              <a:gd name="connsiteX7" fmla="*/ 0 w 6900512"/>
              <a:gd name="connsiteY7" fmla="*/ 1448508 h 1738217"/>
              <a:gd name="connsiteX8" fmla="*/ 0 w 6900512"/>
              <a:gd name="connsiteY8" fmla="*/ 289709 h 173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512" h="1738217">
                <a:moveTo>
                  <a:pt x="0" y="289709"/>
                </a:moveTo>
                <a:cubicBezTo>
                  <a:pt x="0" y="129707"/>
                  <a:pt x="129707" y="0"/>
                  <a:pt x="289709" y="0"/>
                </a:cubicBezTo>
                <a:lnTo>
                  <a:pt x="6610803" y="0"/>
                </a:lnTo>
                <a:cubicBezTo>
                  <a:pt x="6770805" y="0"/>
                  <a:pt x="6900512" y="129707"/>
                  <a:pt x="6900512" y="289709"/>
                </a:cubicBezTo>
                <a:lnTo>
                  <a:pt x="6900512" y="1448508"/>
                </a:lnTo>
                <a:cubicBezTo>
                  <a:pt x="6900512" y="1608510"/>
                  <a:pt x="6770805" y="1738217"/>
                  <a:pt x="6610803" y="1738217"/>
                </a:cubicBezTo>
                <a:lnTo>
                  <a:pt x="289709" y="1738217"/>
                </a:lnTo>
                <a:cubicBezTo>
                  <a:pt x="129707" y="1738217"/>
                  <a:pt x="0" y="1608510"/>
                  <a:pt x="0" y="1448508"/>
                </a:cubicBezTo>
                <a:lnTo>
                  <a:pt x="0" y="289709"/>
                </a:lnTo>
                <a:close/>
              </a:path>
            </a:pathLst>
          </a:custGeom>
          <a:solidFill>
            <a:srgbClr val="31817D"/>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60113" tIns="260113" rIns="260113" bIns="260113" numCol="1" spcCol="1270" anchor="ctr" anchorCtr="0">
            <a:noAutofit/>
          </a:bodyPr>
          <a:lstStyle/>
          <a:p>
            <a:pPr marL="0" lvl="0" indent="0" algn="l" defTabSz="2044700">
              <a:lnSpc>
                <a:spcPct val="90000"/>
              </a:lnSpc>
              <a:spcBef>
                <a:spcPct val="0"/>
              </a:spcBef>
              <a:spcAft>
                <a:spcPct val="35000"/>
              </a:spcAft>
              <a:buNone/>
            </a:pPr>
            <a:r>
              <a:rPr lang="en-US" sz="4600" kern="1200" dirty="0"/>
              <a:t>Not efficiency</a:t>
            </a:r>
          </a:p>
        </p:txBody>
      </p:sp>
      <p:sp>
        <p:nvSpPr>
          <p:cNvPr id="6" name="Freeform: Shape 2" descr="Maybe consistency.">
            <a:extLst>
              <a:ext uri="{FF2B5EF4-FFF2-40B4-BE49-F238E27FC236}">
                <a16:creationId xmlns:a16="http://schemas.microsoft.com/office/drawing/2014/main" id="{0C40F5D9-D8D9-A169-354B-03FFB97B331B}"/>
              </a:ext>
              <a:ext uri="{C183D7F6-B498-43B3-948B-1728B52AA6E4}">
                <adec:decorative xmlns:adec="http://schemas.microsoft.com/office/drawing/2017/decorative" val="0"/>
              </a:ext>
            </a:extLst>
          </p:cNvPr>
          <p:cNvSpPr/>
          <p:nvPr/>
        </p:nvSpPr>
        <p:spPr>
          <a:xfrm>
            <a:off x="4648018" y="2539783"/>
            <a:ext cx="6900512" cy="1738217"/>
          </a:xfrm>
          <a:custGeom>
            <a:avLst/>
            <a:gdLst>
              <a:gd name="connsiteX0" fmla="*/ 0 w 6900512"/>
              <a:gd name="connsiteY0" fmla="*/ 289709 h 1738217"/>
              <a:gd name="connsiteX1" fmla="*/ 289709 w 6900512"/>
              <a:gd name="connsiteY1" fmla="*/ 0 h 1738217"/>
              <a:gd name="connsiteX2" fmla="*/ 6610803 w 6900512"/>
              <a:gd name="connsiteY2" fmla="*/ 0 h 1738217"/>
              <a:gd name="connsiteX3" fmla="*/ 6900512 w 6900512"/>
              <a:gd name="connsiteY3" fmla="*/ 289709 h 1738217"/>
              <a:gd name="connsiteX4" fmla="*/ 6900512 w 6900512"/>
              <a:gd name="connsiteY4" fmla="*/ 1448508 h 1738217"/>
              <a:gd name="connsiteX5" fmla="*/ 6610803 w 6900512"/>
              <a:gd name="connsiteY5" fmla="*/ 1738217 h 1738217"/>
              <a:gd name="connsiteX6" fmla="*/ 289709 w 6900512"/>
              <a:gd name="connsiteY6" fmla="*/ 1738217 h 1738217"/>
              <a:gd name="connsiteX7" fmla="*/ 0 w 6900512"/>
              <a:gd name="connsiteY7" fmla="*/ 1448508 h 1738217"/>
              <a:gd name="connsiteX8" fmla="*/ 0 w 6900512"/>
              <a:gd name="connsiteY8" fmla="*/ 289709 h 173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512" h="1738217">
                <a:moveTo>
                  <a:pt x="0" y="289709"/>
                </a:moveTo>
                <a:cubicBezTo>
                  <a:pt x="0" y="129707"/>
                  <a:pt x="129707" y="0"/>
                  <a:pt x="289709" y="0"/>
                </a:cubicBezTo>
                <a:lnTo>
                  <a:pt x="6610803" y="0"/>
                </a:lnTo>
                <a:cubicBezTo>
                  <a:pt x="6770805" y="0"/>
                  <a:pt x="6900512" y="129707"/>
                  <a:pt x="6900512" y="289709"/>
                </a:cubicBezTo>
                <a:lnTo>
                  <a:pt x="6900512" y="1448508"/>
                </a:lnTo>
                <a:cubicBezTo>
                  <a:pt x="6900512" y="1608510"/>
                  <a:pt x="6770805" y="1738217"/>
                  <a:pt x="6610803" y="1738217"/>
                </a:cubicBezTo>
                <a:lnTo>
                  <a:pt x="289709" y="1738217"/>
                </a:lnTo>
                <a:cubicBezTo>
                  <a:pt x="129707" y="1738217"/>
                  <a:pt x="0" y="1608510"/>
                  <a:pt x="0" y="1448508"/>
                </a:cubicBezTo>
                <a:lnTo>
                  <a:pt x="0" y="289709"/>
                </a:lnTo>
                <a:close/>
              </a:path>
            </a:pathLst>
          </a:custGeom>
        </p:spPr>
        <p:style>
          <a:lnRef idx="2">
            <a:schemeClr val="lt1">
              <a:hueOff val="0"/>
              <a:satOff val="0"/>
              <a:lumOff val="0"/>
              <a:alphaOff val="0"/>
            </a:schemeClr>
          </a:lnRef>
          <a:fillRef idx="1">
            <a:schemeClr val="accent5">
              <a:hueOff val="876596"/>
              <a:satOff val="-2446"/>
              <a:lumOff val="-6372"/>
              <a:alphaOff val="0"/>
            </a:schemeClr>
          </a:fillRef>
          <a:effectRef idx="0">
            <a:schemeClr val="accent5">
              <a:hueOff val="876596"/>
              <a:satOff val="-2446"/>
              <a:lumOff val="-6372"/>
              <a:alphaOff val="0"/>
            </a:schemeClr>
          </a:effectRef>
          <a:fontRef idx="minor">
            <a:schemeClr val="lt1"/>
          </a:fontRef>
        </p:style>
        <p:txBody>
          <a:bodyPr spcFirstLastPara="0" vert="horz" wrap="square" lIns="260113" tIns="260113" rIns="260113" bIns="260113" numCol="1" spcCol="1270" anchor="ctr" anchorCtr="0">
            <a:noAutofit/>
          </a:bodyPr>
          <a:lstStyle/>
          <a:p>
            <a:pPr marL="0" lvl="0" indent="0" algn="l" defTabSz="2044700">
              <a:lnSpc>
                <a:spcPct val="90000"/>
              </a:lnSpc>
              <a:spcBef>
                <a:spcPct val="0"/>
              </a:spcBef>
              <a:spcAft>
                <a:spcPct val="35000"/>
              </a:spcAft>
              <a:buNone/>
            </a:pPr>
            <a:r>
              <a:rPr lang="en-US" sz="4600" kern="1200" dirty="0"/>
              <a:t>Maybe consistency</a:t>
            </a:r>
          </a:p>
        </p:txBody>
      </p:sp>
      <p:sp>
        <p:nvSpPr>
          <p:cNvPr id="7" name="Freeform: Shape 3" descr="Definitely protecting human subjects.">
            <a:extLst>
              <a:ext uri="{FF2B5EF4-FFF2-40B4-BE49-F238E27FC236}">
                <a16:creationId xmlns:a16="http://schemas.microsoft.com/office/drawing/2014/main" id="{0BF15ACF-9AE1-4C86-1D50-71849C991EB0}"/>
              </a:ext>
              <a:ext uri="{C183D7F6-B498-43B3-948B-1728B52AA6E4}">
                <adec:decorative xmlns:adec="http://schemas.microsoft.com/office/drawing/2017/decorative" val="0"/>
              </a:ext>
            </a:extLst>
          </p:cNvPr>
          <p:cNvSpPr/>
          <p:nvPr/>
        </p:nvSpPr>
        <p:spPr>
          <a:xfrm>
            <a:off x="4648018" y="4410481"/>
            <a:ext cx="6900512" cy="1738217"/>
          </a:xfrm>
          <a:custGeom>
            <a:avLst/>
            <a:gdLst>
              <a:gd name="connsiteX0" fmla="*/ 0 w 6900512"/>
              <a:gd name="connsiteY0" fmla="*/ 289709 h 1738217"/>
              <a:gd name="connsiteX1" fmla="*/ 289709 w 6900512"/>
              <a:gd name="connsiteY1" fmla="*/ 0 h 1738217"/>
              <a:gd name="connsiteX2" fmla="*/ 6610803 w 6900512"/>
              <a:gd name="connsiteY2" fmla="*/ 0 h 1738217"/>
              <a:gd name="connsiteX3" fmla="*/ 6900512 w 6900512"/>
              <a:gd name="connsiteY3" fmla="*/ 289709 h 1738217"/>
              <a:gd name="connsiteX4" fmla="*/ 6900512 w 6900512"/>
              <a:gd name="connsiteY4" fmla="*/ 1448508 h 1738217"/>
              <a:gd name="connsiteX5" fmla="*/ 6610803 w 6900512"/>
              <a:gd name="connsiteY5" fmla="*/ 1738217 h 1738217"/>
              <a:gd name="connsiteX6" fmla="*/ 289709 w 6900512"/>
              <a:gd name="connsiteY6" fmla="*/ 1738217 h 1738217"/>
              <a:gd name="connsiteX7" fmla="*/ 0 w 6900512"/>
              <a:gd name="connsiteY7" fmla="*/ 1448508 h 1738217"/>
              <a:gd name="connsiteX8" fmla="*/ 0 w 6900512"/>
              <a:gd name="connsiteY8" fmla="*/ 289709 h 173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512" h="1738217">
                <a:moveTo>
                  <a:pt x="0" y="289709"/>
                </a:moveTo>
                <a:cubicBezTo>
                  <a:pt x="0" y="129707"/>
                  <a:pt x="129707" y="0"/>
                  <a:pt x="289709" y="0"/>
                </a:cubicBezTo>
                <a:lnTo>
                  <a:pt x="6610803" y="0"/>
                </a:lnTo>
                <a:cubicBezTo>
                  <a:pt x="6770805" y="0"/>
                  <a:pt x="6900512" y="129707"/>
                  <a:pt x="6900512" y="289709"/>
                </a:cubicBezTo>
                <a:lnTo>
                  <a:pt x="6900512" y="1448508"/>
                </a:lnTo>
                <a:cubicBezTo>
                  <a:pt x="6900512" y="1608510"/>
                  <a:pt x="6770805" y="1738217"/>
                  <a:pt x="6610803" y="1738217"/>
                </a:cubicBezTo>
                <a:lnTo>
                  <a:pt x="289709" y="1738217"/>
                </a:lnTo>
                <a:cubicBezTo>
                  <a:pt x="129707" y="1738217"/>
                  <a:pt x="0" y="1608510"/>
                  <a:pt x="0" y="1448508"/>
                </a:cubicBezTo>
                <a:lnTo>
                  <a:pt x="0" y="289709"/>
                </a:lnTo>
                <a:close/>
              </a:path>
            </a:pathLst>
          </a:custGeom>
        </p:spPr>
        <p:style>
          <a:lnRef idx="2">
            <a:schemeClr val="lt1">
              <a:hueOff val="0"/>
              <a:satOff val="0"/>
              <a:lumOff val="0"/>
              <a:alphaOff val="0"/>
            </a:schemeClr>
          </a:lnRef>
          <a:fillRef idx="1">
            <a:schemeClr val="accent5">
              <a:hueOff val="1753192"/>
              <a:satOff val="-4892"/>
              <a:lumOff val="-12744"/>
              <a:alphaOff val="0"/>
            </a:schemeClr>
          </a:fillRef>
          <a:effectRef idx="0">
            <a:schemeClr val="accent5">
              <a:hueOff val="1753192"/>
              <a:satOff val="-4892"/>
              <a:lumOff val="-12744"/>
              <a:alphaOff val="0"/>
            </a:schemeClr>
          </a:effectRef>
          <a:fontRef idx="minor">
            <a:schemeClr val="lt1"/>
          </a:fontRef>
        </p:style>
        <p:txBody>
          <a:bodyPr spcFirstLastPara="0" vert="horz" wrap="square" lIns="260113" tIns="260113" rIns="260113" bIns="260113" numCol="1" spcCol="1270" anchor="ctr" anchorCtr="0">
            <a:noAutofit/>
          </a:bodyPr>
          <a:lstStyle/>
          <a:p>
            <a:pPr marL="0" lvl="0" indent="0" algn="l" defTabSz="2044700">
              <a:lnSpc>
                <a:spcPct val="90000"/>
              </a:lnSpc>
              <a:spcBef>
                <a:spcPct val="0"/>
              </a:spcBef>
              <a:spcAft>
                <a:spcPct val="35000"/>
              </a:spcAft>
              <a:buNone/>
            </a:pPr>
            <a:r>
              <a:rPr lang="en-US" sz="4600" kern="1200" dirty="0"/>
              <a:t>Definitely protecting human subjects</a:t>
            </a:r>
          </a:p>
        </p:txBody>
      </p:sp>
    </p:spTree>
    <p:extLst>
      <p:ext uri="{BB962C8B-B14F-4D97-AF65-F5344CB8AC3E}">
        <p14:creationId xmlns:p14="http://schemas.microsoft.com/office/powerpoint/2010/main" val="403277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E75BF3-0CAF-D9B0-CC52-96FD236B1585}"/>
              </a:ext>
            </a:extLst>
          </p:cNvPr>
          <p:cNvSpPr>
            <a:spLocks noGrp="1"/>
          </p:cNvSpPr>
          <p:nvPr>
            <p:ph type="title"/>
          </p:nvPr>
        </p:nvSpPr>
        <p:spPr>
          <a:xfrm>
            <a:off x="765782" y="28624"/>
            <a:ext cx="10515600" cy="886159"/>
          </a:xfrm>
        </p:spPr>
        <p:txBody>
          <a:bodyPr>
            <a:normAutofit/>
          </a:bodyPr>
          <a:lstStyle/>
          <a:p>
            <a:r>
              <a:rPr lang="en-US" sz="3200" dirty="0">
                <a:solidFill>
                  <a:srgbClr val="007DB3"/>
                </a:solidFill>
              </a:rPr>
              <a:t>Post Approval Monitoring of Turnaround Time</a:t>
            </a:r>
          </a:p>
        </p:txBody>
      </p:sp>
      <p:sp>
        <p:nvSpPr>
          <p:cNvPr id="4" name="TextBox 3">
            <a:extLst>
              <a:ext uri="{FF2B5EF4-FFF2-40B4-BE49-F238E27FC236}">
                <a16:creationId xmlns:a16="http://schemas.microsoft.com/office/drawing/2014/main" id="{70A8ECFB-BC0B-0935-9494-75016F1A38B1}"/>
              </a:ext>
            </a:extLst>
          </p:cNvPr>
          <p:cNvSpPr txBox="1"/>
          <p:nvPr/>
        </p:nvSpPr>
        <p:spPr>
          <a:xfrm>
            <a:off x="174171" y="751101"/>
            <a:ext cx="258849" cy="861774"/>
          </a:xfrm>
          <a:prstGeom prst="rect">
            <a:avLst/>
          </a:prstGeom>
          <a:noFill/>
        </p:spPr>
        <p:txBody>
          <a:bodyPr wrap="square" rtlCol="0">
            <a:spAutoFit/>
          </a:bodyPr>
          <a:lstStyle/>
          <a:p>
            <a:r>
              <a:rPr lang="en-US" sz="100" dirty="0">
                <a:solidFill>
                  <a:schemeClr val="bg1"/>
                </a:solidFill>
              </a:rPr>
              <a:t>Screenshot of an example dashboard of turnaround time data for the 2021 Leadership Report. Slides describes Median Turnaround Times for Exempt, Expedited, External, and Full Committee review study. Slide also details median days in review by responsible party and submission type, the total numbers of submission by month broken down by submission type, as well as active studies by research, funding, and review type. </a:t>
            </a:r>
          </a:p>
          <a:p>
            <a:endParaRPr lang="en-US" sz="100" dirty="0">
              <a:solidFill>
                <a:schemeClr val="bg1"/>
              </a:solidFill>
            </a:endParaRPr>
          </a:p>
          <a:p>
            <a:r>
              <a:rPr lang="en-US" sz="100" dirty="0">
                <a:solidFill>
                  <a:schemeClr val="bg1"/>
                </a:solidFill>
              </a:rPr>
              <a:t>Goal was to reduce turnaround times from 92 to 69, which was not met. IRB time was specifically reduced by 45%. </a:t>
            </a:r>
          </a:p>
        </p:txBody>
      </p:sp>
      <p:grpSp>
        <p:nvGrpSpPr>
          <p:cNvPr id="13" name="Group 1">
            <a:extLst>
              <a:ext uri="{FF2B5EF4-FFF2-40B4-BE49-F238E27FC236}">
                <a16:creationId xmlns:a16="http://schemas.microsoft.com/office/drawing/2014/main" id="{E94D9498-B3DC-03D0-35A4-4011CDEB345B}"/>
              </a:ext>
              <a:ext uri="{C183D7F6-B498-43B3-948B-1728B52AA6E4}">
                <adec:decorative xmlns:adec="http://schemas.microsoft.com/office/drawing/2017/decorative" val="1"/>
              </a:ext>
            </a:extLst>
          </p:cNvPr>
          <p:cNvGrpSpPr/>
          <p:nvPr/>
        </p:nvGrpSpPr>
        <p:grpSpPr>
          <a:xfrm>
            <a:off x="580042" y="751101"/>
            <a:ext cx="9891717" cy="5643452"/>
            <a:chOff x="580042" y="751101"/>
            <a:chExt cx="9891717" cy="5643452"/>
          </a:xfrm>
        </p:grpSpPr>
        <p:pic>
          <p:nvPicPr>
            <p:cNvPr id="14" name="Picture">
              <a:hlinkClick r:id="rId3"/>
              <a:extLst>
                <a:ext uri="{FF2B5EF4-FFF2-40B4-BE49-F238E27FC236}">
                  <a16:creationId xmlns:a16="http://schemas.microsoft.com/office/drawing/2014/main" id="{ECB2B569-93AF-46E0-8273-C41F1174645B}"/>
                </a:ext>
              </a:extLst>
            </p:cNvPr>
            <p:cNvPicPr>
              <a:picLocks noChangeAspect="1"/>
            </p:cNvPicPr>
            <p:nvPr/>
          </p:nvPicPr>
          <p:blipFill>
            <a:blip r:embed="rId4"/>
            <a:stretch>
              <a:fillRect/>
            </a:stretch>
          </p:blipFill>
          <p:spPr>
            <a:xfrm>
              <a:off x="580042" y="751101"/>
              <a:ext cx="9891717" cy="5643452"/>
            </a:xfrm>
            <a:prstGeom prst="rect">
              <a:avLst/>
            </a:prstGeom>
            <a:noFill/>
          </p:spPr>
        </p:pic>
        <p:sp>
          <p:nvSpPr>
            <p:cNvPr id="2" name="Rectangle 1" descr="Red rectangle highlighting">
              <a:extLst>
                <a:ext uri="{FF2B5EF4-FFF2-40B4-BE49-F238E27FC236}">
                  <a16:creationId xmlns:a16="http://schemas.microsoft.com/office/drawing/2014/main" id="{6CAE0023-655D-4161-8BCF-7F20DB40FBBD}"/>
                </a:ext>
              </a:extLst>
            </p:cNvPr>
            <p:cNvSpPr/>
            <p:nvPr/>
          </p:nvSpPr>
          <p:spPr>
            <a:xfrm>
              <a:off x="2229633" y="2688048"/>
              <a:ext cx="4064696" cy="246221"/>
            </a:xfrm>
            <a:prstGeom prst="rect">
              <a:avLst/>
            </a:prstGeom>
            <a:noFill/>
            <a:ln w="25400">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1A116B-D2F2-4867-9FC4-79AB5F8A8332}"/>
                </a:ext>
              </a:extLst>
            </p:cNvPr>
            <p:cNvSpPr txBox="1"/>
            <p:nvPr/>
          </p:nvSpPr>
          <p:spPr>
            <a:xfrm>
              <a:off x="2517475" y="3184948"/>
              <a:ext cx="558800" cy="246221"/>
            </a:xfrm>
            <a:prstGeom prst="rect">
              <a:avLst/>
            </a:prstGeom>
            <a:noFill/>
          </p:spPr>
          <p:txBody>
            <a:bodyPr wrap="square" rtlCol="0">
              <a:spAutoFit/>
            </a:bodyPr>
            <a:lstStyle/>
            <a:p>
              <a:r>
                <a:rPr lang="en-US" sz="1000" dirty="0"/>
                <a:t>N=63</a:t>
              </a:r>
            </a:p>
          </p:txBody>
        </p:sp>
        <p:sp>
          <p:nvSpPr>
            <p:cNvPr id="3" name="TextBox 2">
              <a:extLst>
                <a:ext uri="{FF2B5EF4-FFF2-40B4-BE49-F238E27FC236}">
                  <a16:creationId xmlns:a16="http://schemas.microsoft.com/office/drawing/2014/main" id="{BCFE781A-1CA8-42A2-B576-E7FF0C0AC910}"/>
                </a:ext>
              </a:extLst>
            </p:cNvPr>
            <p:cNvSpPr txBox="1"/>
            <p:nvPr/>
          </p:nvSpPr>
          <p:spPr>
            <a:xfrm>
              <a:off x="855628" y="4210177"/>
              <a:ext cx="1290180" cy="338554"/>
            </a:xfrm>
            <a:prstGeom prst="rect">
              <a:avLst/>
            </a:prstGeom>
            <a:noFill/>
          </p:spPr>
          <p:txBody>
            <a:bodyPr wrap="square" rtlCol="0">
              <a:spAutoFit/>
            </a:bodyPr>
            <a:lstStyle/>
            <a:p>
              <a:r>
                <a:rPr lang="en-US" sz="1600" b="1" dirty="0">
                  <a:solidFill>
                    <a:srgbClr val="D60000"/>
                  </a:solidFill>
                </a:rPr>
                <a:t>Increased</a:t>
              </a:r>
            </a:p>
          </p:txBody>
        </p:sp>
      </p:grpSp>
      <p:sp>
        <p:nvSpPr>
          <p:cNvPr id="5" name="Text Box 1">
            <a:extLst>
              <a:ext uri="{FF2B5EF4-FFF2-40B4-BE49-F238E27FC236}">
                <a16:creationId xmlns:a16="http://schemas.microsoft.com/office/drawing/2014/main" id="{6EA7BC8D-89C9-4C72-99EB-9E1F275E56EA}"/>
              </a:ext>
            </a:extLst>
          </p:cNvPr>
          <p:cNvSpPr txBox="1"/>
          <p:nvPr/>
        </p:nvSpPr>
        <p:spPr>
          <a:xfrm>
            <a:off x="10618781" y="2413337"/>
            <a:ext cx="1462006" cy="2031325"/>
          </a:xfrm>
          <a:prstGeom prst="rect">
            <a:avLst/>
          </a:prstGeom>
          <a:noFill/>
        </p:spPr>
        <p:txBody>
          <a:bodyPr wrap="square" rtlCol="0">
            <a:spAutoFit/>
          </a:bodyPr>
          <a:lstStyle/>
          <a:p>
            <a:r>
              <a:rPr lang="en-US" dirty="0"/>
              <a:t>2022 Year to date: Clinical Trials submitted after IRB Transition (1/1/2021)</a:t>
            </a:r>
          </a:p>
        </p:txBody>
      </p:sp>
      <p:sp>
        <p:nvSpPr>
          <p:cNvPr id="7" name="Text Box 2">
            <a:extLst>
              <a:ext uri="{FF2B5EF4-FFF2-40B4-BE49-F238E27FC236}">
                <a16:creationId xmlns:a16="http://schemas.microsoft.com/office/drawing/2014/main" id="{145EB7A0-892B-018A-DE46-31EE7BE3B66E}"/>
              </a:ext>
            </a:extLst>
          </p:cNvPr>
          <p:cNvSpPr txBox="1"/>
          <p:nvPr/>
        </p:nvSpPr>
        <p:spPr>
          <a:xfrm>
            <a:off x="580042" y="6457252"/>
            <a:ext cx="4635932" cy="369332"/>
          </a:xfrm>
          <a:prstGeom prst="rect">
            <a:avLst/>
          </a:prstGeom>
          <a:noFill/>
        </p:spPr>
        <p:txBody>
          <a:bodyPr wrap="square" rtlCol="0">
            <a:spAutoFit/>
          </a:bodyPr>
          <a:lstStyle/>
          <a:p>
            <a:r>
              <a:rPr lang="en-US" dirty="0"/>
              <a:t>Goal: Reduce TAT from 92 to 69 (25%)</a:t>
            </a:r>
          </a:p>
        </p:txBody>
      </p:sp>
      <p:sp>
        <p:nvSpPr>
          <p:cNvPr id="6" name="Text Box 3">
            <a:extLst>
              <a:ext uri="{FF2B5EF4-FFF2-40B4-BE49-F238E27FC236}">
                <a16:creationId xmlns:a16="http://schemas.microsoft.com/office/drawing/2014/main" id="{264C7064-98D0-410A-A888-EAE35E4E3CE4}"/>
              </a:ext>
            </a:extLst>
          </p:cNvPr>
          <p:cNvSpPr txBox="1"/>
          <p:nvPr/>
        </p:nvSpPr>
        <p:spPr>
          <a:xfrm>
            <a:off x="5525900" y="6457252"/>
            <a:ext cx="6571864" cy="369332"/>
          </a:xfrm>
          <a:prstGeom prst="rect">
            <a:avLst/>
          </a:prstGeom>
          <a:noFill/>
        </p:spPr>
        <p:txBody>
          <a:bodyPr wrap="none" rtlCol="0">
            <a:spAutoFit/>
          </a:bodyPr>
          <a:lstStyle/>
          <a:p>
            <a:r>
              <a:rPr lang="en-US" dirty="0"/>
              <a:t>Overall Goal: Not met; however, IRB time specifically reduced 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Freeform: Shape 1">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2" name="Title 1">
            <a:extLst>
              <a:ext uri="{FF2B5EF4-FFF2-40B4-BE49-F238E27FC236}">
                <a16:creationId xmlns:a16="http://schemas.microsoft.com/office/drawing/2014/main" id="{0F1506BE-749E-3A34-FA6F-F0DC62358999}"/>
              </a:ext>
            </a:extLst>
          </p:cNvPr>
          <p:cNvSpPr>
            <a:spLocks noGrp="1"/>
          </p:cNvSpPr>
          <p:nvPr>
            <p:ph type="title"/>
          </p:nvPr>
        </p:nvSpPr>
        <p:spPr>
          <a:xfrm>
            <a:off x="1246824" y="643467"/>
            <a:ext cx="4772975" cy="1800526"/>
          </a:xfrm>
        </p:spPr>
        <p:txBody>
          <a:bodyPr vert="horz" lIns="91440" tIns="45720" rIns="91440" bIns="45720" rtlCol="0" anchor="ctr">
            <a:normAutofit/>
          </a:bodyPr>
          <a:lstStyle/>
          <a:p>
            <a:pPr algn="ctr"/>
            <a:r>
              <a:rPr lang="en-US" dirty="0">
                <a:solidFill>
                  <a:schemeClr val="tx1"/>
                </a:solidFill>
              </a:rPr>
              <a:t>Post approval Monitoring of Analyst Perspective</a:t>
            </a:r>
          </a:p>
        </p:txBody>
      </p:sp>
      <p:sp>
        <p:nvSpPr>
          <p:cNvPr id="4" name="Rectangle: Rounded Corners 3" descr="Why is approval being delayed.">
            <a:extLst>
              <a:ext uri="{FF2B5EF4-FFF2-40B4-BE49-F238E27FC236}">
                <a16:creationId xmlns:a16="http://schemas.microsoft.com/office/drawing/2014/main" id="{73758A23-4D45-8E07-36AA-37AAB54A371A}"/>
              </a:ext>
              <a:ext uri="{C183D7F6-B498-43B3-948B-1728B52AA6E4}">
                <adec:decorative xmlns:adec="http://schemas.microsoft.com/office/drawing/2017/decorative" val="0"/>
              </a:ext>
            </a:extLst>
          </p:cNvPr>
          <p:cNvSpPr/>
          <p:nvPr/>
        </p:nvSpPr>
        <p:spPr>
          <a:xfrm>
            <a:off x="1246824" y="2623381"/>
            <a:ext cx="4772974" cy="101506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lvl="2" defTabSz="977900">
              <a:spcBef>
                <a:spcPct val="0"/>
              </a:spcBef>
              <a:spcAft>
                <a:spcPct val="35000"/>
              </a:spcAft>
            </a:pPr>
            <a:r>
              <a:rPr lang="en-US" sz="2200" kern="1200" dirty="0"/>
              <a:t>Why is approval being delayed?</a:t>
            </a:r>
          </a:p>
        </p:txBody>
      </p:sp>
      <p:sp>
        <p:nvSpPr>
          <p:cNvPr id="9" name="Rectangle: Rounded Corners 8">
            <a:extLst>
              <a:ext uri="{FF2B5EF4-FFF2-40B4-BE49-F238E27FC236}">
                <a16:creationId xmlns:a16="http://schemas.microsoft.com/office/drawing/2014/main" id="{95AF41BB-348C-2468-8C44-EA26A03A64EB}"/>
              </a:ext>
              <a:ext uri="{C183D7F6-B498-43B3-948B-1728B52AA6E4}">
                <adec:decorative xmlns:adec="http://schemas.microsoft.com/office/drawing/2017/decorative" val="0"/>
              </a:ext>
            </a:extLst>
          </p:cNvPr>
          <p:cNvSpPr/>
          <p:nvPr/>
        </p:nvSpPr>
        <p:spPr>
          <a:xfrm>
            <a:off x="1246824" y="3892641"/>
            <a:ext cx="4772974" cy="101506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lvl="2"/>
            <a:r>
              <a:rPr lang="en-US" sz="2200" kern="1200" dirty="0"/>
              <a:t>Where can education and outreach be more effective?</a:t>
            </a:r>
          </a:p>
        </p:txBody>
      </p:sp>
      <p:sp>
        <p:nvSpPr>
          <p:cNvPr id="12" name="Rectangle: Rounded Corners 11">
            <a:extLst>
              <a:ext uri="{FF2B5EF4-FFF2-40B4-BE49-F238E27FC236}">
                <a16:creationId xmlns:a16="http://schemas.microsoft.com/office/drawing/2014/main" id="{BB1CD9E5-FB51-AFFE-16F0-98EB17F96FA2}"/>
              </a:ext>
              <a:ext uri="{C183D7F6-B498-43B3-948B-1728B52AA6E4}">
                <adec:decorative xmlns:adec="http://schemas.microsoft.com/office/drawing/2017/decorative" val="0"/>
              </a:ext>
            </a:extLst>
          </p:cNvPr>
          <p:cNvSpPr/>
          <p:nvPr/>
        </p:nvSpPr>
        <p:spPr>
          <a:xfrm>
            <a:off x="1233439" y="5161466"/>
            <a:ext cx="4772974" cy="101506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lvl="2">
              <a:spcBef>
                <a:spcPts val="3000"/>
              </a:spcBef>
            </a:pPr>
            <a:r>
              <a:rPr lang="en-US" sz="2200" kern="1200" dirty="0"/>
              <a:t>What other data do we need to inform next steps?</a:t>
            </a:r>
          </a:p>
        </p:txBody>
      </p:sp>
      <p:grpSp>
        <p:nvGrpSpPr>
          <p:cNvPr id="19" name="Group 18">
            <a:extLst>
              <a:ext uri="{FF2B5EF4-FFF2-40B4-BE49-F238E27FC236}">
                <a16:creationId xmlns:a16="http://schemas.microsoft.com/office/drawing/2014/main" id="{B218F7EA-0086-920A-4BFF-77C68172EA88}"/>
              </a:ext>
              <a:ext uri="{C183D7F6-B498-43B3-948B-1728B52AA6E4}">
                <adec:decorative xmlns:adec="http://schemas.microsoft.com/office/drawing/2017/decorative" val="1"/>
              </a:ext>
            </a:extLst>
          </p:cNvPr>
          <p:cNvGrpSpPr/>
          <p:nvPr/>
        </p:nvGrpSpPr>
        <p:grpSpPr>
          <a:xfrm>
            <a:off x="1553879" y="2852203"/>
            <a:ext cx="558283" cy="3095935"/>
            <a:chOff x="1553879" y="2852203"/>
            <a:chExt cx="558283" cy="3095935"/>
          </a:xfrm>
        </p:grpSpPr>
        <p:sp>
          <p:nvSpPr>
            <p:cNvPr id="5" name="Rectangle 4">
              <a:extLst>
                <a:ext uri="{FF2B5EF4-FFF2-40B4-BE49-F238E27FC236}">
                  <a16:creationId xmlns:a16="http://schemas.microsoft.com/office/drawing/2014/main" id="{32771F48-8C37-858E-F0D2-E8999BD6F04E}"/>
                </a:ext>
                <a:ext uri="{C183D7F6-B498-43B3-948B-1728B52AA6E4}">
                  <adec:decorative xmlns:adec="http://schemas.microsoft.com/office/drawing/2017/decorative" val="1"/>
                </a:ext>
              </a:extLst>
            </p:cNvPr>
            <p:cNvSpPr/>
            <p:nvPr/>
          </p:nvSpPr>
          <p:spPr>
            <a:xfrm>
              <a:off x="1553879" y="2852203"/>
              <a:ext cx="558283" cy="55828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28D8AFF7-A8ED-C712-ACF6-CC9923DE7BDF}"/>
                </a:ext>
                <a:ext uri="{C183D7F6-B498-43B3-948B-1728B52AA6E4}">
                  <adec:decorative xmlns:adec="http://schemas.microsoft.com/office/drawing/2017/decorative" val="1"/>
                </a:ext>
              </a:extLst>
            </p:cNvPr>
            <p:cNvSpPr/>
            <p:nvPr/>
          </p:nvSpPr>
          <p:spPr>
            <a:xfrm>
              <a:off x="1553879" y="4121029"/>
              <a:ext cx="558283" cy="55828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31CB1018-48A1-AECD-A7C8-2BD8C17C65B3}"/>
                </a:ext>
                <a:ext uri="{C183D7F6-B498-43B3-948B-1728B52AA6E4}">
                  <adec:decorative xmlns:adec="http://schemas.microsoft.com/office/drawing/2017/decorative" val="1"/>
                </a:ext>
              </a:extLst>
            </p:cNvPr>
            <p:cNvSpPr/>
            <p:nvPr/>
          </p:nvSpPr>
          <p:spPr>
            <a:xfrm>
              <a:off x="1553879" y="5389855"/>
              <a:ext cx="558283" cy="55828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pSp>
      <p:pic>
        <p:nvPicPr>
          <p:cNvPr id="1026" name="Picture 1">
            <a:extLst>
              <a:ext uri="{FF2B5EF4-FFF2-40B4-BE49-F238E27FC236}">
                <a16:creationId xmlns:a16="http://schemas.microsoft.com/office/drawing/2014/main" id="{74688C06-EA65-9E8D-6B7E-55D6924C3039}"/>
              </a:ext>
              <a:ext uri="{C183D7F6-B498-43B3-948B-1728B52AA6E4}">
                <adec:decorative xmlns:adec="http://schemas.microsoft.com/office/drawing/2017/decorative" val="1"/>
              </a:ext>
            </a:extLst>
          </p:cNvPr>
          <p:cNvPicPr>
            <a:picLocks noGrp="1" noChangeAspect="1" noChangeArrowheads="1"/>
          </p:cNvPicPr>
          <p:nvPr>
            <p:ph idx="1"/>
          </p:nvPr>
        </p:nvPicPr>
        <p:blipFill>
          <a:blip r:embed="rId9">
            <a:extLst>
              <a:ext uri="{28A0092B-C50C-407E-A947-70E740481C1C}">
                <a14:useLocalDpi xmlns:a14="http://schemas.microsoft.com/office/drawing/2010/main" val="0"/>
              </a:ext>
            </a:extLst>
          </a:blip>
          <a:stretch>
            <a:fillRect/>
          </a:stretch>
        </p:blipFill>
        <p:spPr bwMode="auto">
          <a:xfrm>
            <a:off x="7844648" y="643468"/>
            <a:ext cx="3559448" cy="2545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ta includes Problems using Cats, Incorrect submission type, lack of clear study objective, missing documents needed, inconsistencies in documents, wrong or outdated templates, failure to follow template instructions, inadequate response or clarification. ">
            <a:extLst>
              <a:ext uri="{FF2B5EF4-FFF2-40B4-BE49-F238E27FC236}">
                <a16:creationId xmlns:a16="http://schemas.microsoft.com/office/drawing/2014/main" id="{D90A870F-A62C-11C9-7031-1F249668C07F}"/>
              </a:ext>
              <a:ext uri="{C183D7F6-B498-43B3-948B-1728B52AA6E4}">
                <adec:decorative xmlns:adec="http://schemas.microsoft.com/office/drawing/2017/decorative" val="0"/>
              </a:ext>
            </a:extLst>
          </p:cNvPr>
          <p:cNvPicPr>
            <a:picLocks noChangeAspect="1"/>
          </p:cNvPicPr>
          <p:nvPr/>
        </p:nvPicPr>
        <p:blipFill>
          <a:blip r:embed="rId10"/>
          <a:stretch>
            <a:fillRect/>
          </a:stretch>
        </p:blipFill>
        <p:spPr>
          <a:xfrm>
            <a:off x="8290183" y="3657600"/>
            <a:ext cx="2668378" cy="2585510"/>
          </a:xfrm>
          <a:prstGeom prst="rect">
            <a:avLst/>
          </a:prstGeom>
        </p:spPr>
      </p:pic>
      <p:sp>
        <p:nvSpPr>
          <p:cNvPr id="7" name="Text Box 1">
            <a:extLst>
              <a:ext uri="{FF2B5EF4-FFF2-40B4-BE49-F238E27FC236}">
                <a16:creationId xmlns:a16="http://schemas.microsoft.com/office/drawing/2014/main" id="{B72F3131-0938-7D30-D6F9-F198404E5F0A}"/>
              </a:ext>
            </a:extLst>
          </p:cNvPr>
          <p:cNvSpPr txBox="1"/>
          <p:nvPr/>
        </p:nvSpPr>
        <p:spPr>
          <a:xfrm>
            <a:off x="9403375" y="6304333"/>
            <a:ext cx="2220686" cy="246221"/>
          </a:xfrm>
          <a:prstGeom prst="rect">
            <a:avLst/>
          </a:prstGeom>
          <a:noFill/>
        </p:spPr>
        <p:txBody>
          <a:bodyPr wrap="square" rtlCol="0">
            <a:spAutoFit/>
          </a:bodyPr>
          <a:lstStyle/>
          <a:p>
            <a:pPr algn="r"/>
            <a:r>
              <a:rPr lang="en-US" sz="1000" dirty="0"/>
              <a:t>*Not complete data</a:t>
            </a:r>
          </a:p>
        </p:txBody>
      </p:sp>
    </p:spTree>
    <p:extLst>
      <p:ext uri="{BB962C8B-B14F-4D97-AF65-F5344CB8AC3E}">
        <p14:creationId xmlns:p14="http://schemas.microsoft.com/office/powerpoint/2010/main" val="11264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B567-D2A3-051E-F1E5-8C7930D60B70}"/>
              </a:ext>
            </a:extLst>
          </p:cNvPr>
          <p:cNvSpPr>
            <a:spLocks noGrp="1"/>
          </p:cNvSpPr>
          <p:nvPr>
            <p:ph type="title"/>
          </p:nvPr>
        </p:nvSpPr>
        <p:spPr>
          <a:xfrm>
            <a:off x="762000" y="0"/>
            <a:ext cx="10515600" cy="886159"/>
          </a:xfrm>
        </p:spPr>
        <p:txBody>
          <a:bodyPr/>
          <a:lstStyle/>
          <a:p>
            <a:pPr algn="ctr"/>
            <a:r>
              <a:rPr lang="en-US" dirty="0">
                <a:solidFill>
                  <a:srgbClr val="007DB3"/>
                </a:solidFill>
              </a:rPr>
              <a:t>Post Approval Monitoring of Analyst Execution</a:t>
            </a:r>
          </a:p>
        </p:txBody>
      </p:sp>
      <p:graphicFrame>
        <p:nvGraphicFramePr>
          <p:cNvPr id="7" name="Picture 1">
            <a:extLst>
              <a:ext uri="{FF2B5EF4-FFF2-40B4-BE49-F238E27FC236}">
                <a16:creationId xmlns:a16="http://schemas.microsoft.com/office/drawing/2014/main" id="{6E6FC846-6880-F228-1FD6-AD7251683A1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09537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F790704-C5C9-5665-4150-6C230AB6A182}"/>
              </a:ext>
            </a:extLst>
          </p:cNvPr>
          <p:cNvSpPr txBox="1"/>
          <p:nvPr/>
        </p:nvSpPr>
        <p:spPr>
          <a:xfrm>
            <a:off x="685801" y="1023730"/>
            <a:ext cx="840714" cy="3200876"/>
          </a:xfrm>
          <a:prstGeom prst="rect">
            <a:avLst/>
          </a:prstGeom>
          <a:noFill/>
        </p:spPr>
        <p:txBody>
          <a:bodyPr wrap="square" rtlCol="0">
            <a:spAutoFit/>
          </a:bodyPr>
          <a:lstStyle/>
          <a:p>
            <a:r>
              <a:rPr lang="en-US" sz="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Chart showing the number of submissions reviewed (light blue), number of submissions with findings (dark blue), and number of findings (gray line) for the HRPP Internal QA Program. Data ranges from May 2022 to December 2022, January 2023 to June 2023, July 2023 to December 2023, and January 2024 to June 2024.</a:t>
            </a:r>
          </a:p>
          <a:p>
            <a:endParaRPr lang="en-US" dirty="0"/>
          </a:p>
        </p:txBody>
      </p:sp>
    </p:spTree>
    <p:extLst>
      <p:ext uri="{BB962C8B-B14F-4D97-AF65-F5344CB8AC3E}">
        <p14:creationId xmlns:p14="http://schemas.microsoft.com/office/powerpoint/2010/main" val="58897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Arrow 1">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947B6F-4420-E858-738D-49F8FEB6E1A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Post Approval Monitoring of Active Protocols</a:t>
            </a:r>
          </a:p>
        </p:txBody>
      </p:sp>
      <p:sp>
        <p:nvSpPr>
          <p:cNvPr id="7" name="TextBox 6">
            <a:extLst>
              <a:ext uri="{FF2B5EF4-FFF2-40B4-BE49-F238E27FC236}">
                <a16:creationId xmlns:a16="http://schemas.microsoft.com/office/drawing/2014/main" id="{AC754D61-A6B8-6658-E37E-52D7E16B11A8}"/>
              </a:ext>
            </a:extLst>
          </p:cNvPr>
          <p:cNvSpPr txBox="1"/>
          <p:nvPr/>
        </p:nvSpPr>
        <p:spPr>
          <a:xfrm>
            <a:off x="4408227" y="232012"/>
            <a:ext cx="7328848" cy="369332"/>
          </a:xfrm>
          <a:prstGeom prst="rect">
            <a:avLst/>
          </a:prstGeom>
          <a:noFill/>
        </p:spPr>
        <p:txBody>
          <a:bodyPr wrap="square" rtlCol="0">
            <a:spAutoFit/>
          </a:bodyPr>
          <a:lstStyle/>
          <a:p>
            <a:r>
              <a:rPr lang="en-US" dirty="0"/>
              <a:t>                                 </a:t>
            </a:r>
            <a:r>
              <a:rPr lang="en-US" sz="100" dirty="0">
                <a:solidFill>
                  <a:schemeClr val="bg1"/>
                </a:solidFill>
              </a:rPr>
              <a:t>Post-IRB Approval Review Process. </a:t>
            </a:r>
          </a:p>
        </p:txBody>
      </p:sp>
      <p:sp>
        <p:nvSpPr>
          <p:cNvPr id="19" name="TextBox 18">
            <a:extLst>
              <a:ext uri="{FF2B5EF4-FFF2-40B4-BE49-F238E27FC236}">
                <a16:creationId xmlns:a16="http://schemas.microsoft.com/office/drawing/2014/main" id="{D0BE80F7-CF08-4C1F-D2E8-C19516E8C401}"/>
              </a:ext>
            </a:extLst>
          </p:cNvPr>
          <p:cNvSpPr txBox="1"/>
          <p:nvPr/>
        </p:nvSpPr>
        <p:spPr>
          <a:xfrm>
            <a:off x="0" y="-7743"/>
            <a:ext cx="5728431" cy="1072986"/>
          </a:xfrm>
          <a:prstGeom prst="rect">
            <a:avLst/>
          </a:prstGeom>
          <a:noFill/>
        </p:spPr>
        <p:txBody>
          <a:bodyPr wrap="square" rtlCol="0">
            <a:spAutoFit/>
          </a:bodyPr>
          <a:lstStyle/>
          <a:p>
            <a:pPr marL="0" marR="0">
              <a:lnSpc>
                <a:spcPct val="107000"/>
              </a:lnSpc>
              <a:spcBef>
                <a:spcPts val="0"/>
              </a:spcBef>
              <a:spcAft>
                <a:spcPts val="800"/>
              </a:spcAft>
            </a:pPr>
            <a:r>
              <a:rPr lang="en-US" sz="1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Flowchart steps: PI is notified of PAR, PI provides consent forms if requested, QA team reviews study documents, PAR meeting, QA provides PI with PAR report draft, PI reviews report for accuracy and provides comment, QA provides PI finalized PAR report, PI keeps PAR report with study records. If QA requires an RNI be submitted, PI submits report as RNI in CATS IRB, IRB reviews RNI and may PI to write and submit a CAPA. PI keeps PAR report with study records, if QA requires a MOD be submitted, PI submits MOD to address observations. </a:t>
            </a:r>
            <a:endParaRPr lang="en-US" sz="1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 Alt-Text">
            <a:extLst>
              <a:ext uri="{FF2B5EF4-FFF2-40B4-BE49-F238E27FC236}">
                <a16:creationId xmlns:a16="http://schemas.microsoft.com/office/drawing/2014/main" id="{AC82E85B-3D4C-26E1-822B-56FCA42B2DA7}"/>
              </a:ext>
              <a:ext uri="{C183D7F6-B498-43B3-948B-1728B52AA6E4}">
                <adec:decorative xmlns:adec="http://schemas.microsoft.com/office/drawing/2017/decorative" val="1"/>
              </a:ext>
            </a:extLst>
          </p:cNvPr>
          <p:cNvSpPr txBox="1"/>
          <p:nvPr/>
        </p:nvSpPr>
        <p:spPr>
          <a:xfrm>
            <a:off x="4278753" y="518045"/>
            <a:ext cx="6519586" cy="3139321"/>
          </a:xfrm>
          <a:prstGeom prst="rect">
            <a:avLst/>
          </a:prstGeom>
          <a:noFill/>
        </p:spPr>
        <p:txBody>
          <a:bodyPr wrap="square" rtlCol="0">
            <a:spAutoFit/>
          </a:bodyPr>
          <a:lstStyle/>
          <a:p>
            <a:r>
              <a:rPr lang="en-US" dirty="0">
                <a:solidFill>
                  <a:schemeClr val="bg1"/>
                </a:solidFill>
              </a:rPr>
              <a:t>The diagram shows the Post-IRB approval process: if PI is notified of PAR, then the PI provides consent forms (if required), the QA team reviews study documents, next is the PAR Meeting, then the QA provides PI with PAR report draft, the PI reviews the report for accuracy and proves comment, after the QA proves PI finalized PAR report, and finally, the PI keeps PAR report with study records. From there, it can continue two ways: If QA requires RNI to be submitted, PI submits reports as RNI in CATS IRB, and IRB reviews RNI and may ask PI to write and submit a CAPA. The other option is: If QA requires a MOD be submitted and the PI submits MOD to address observations.</a:t>
            </a:r>
          </a:p>
        </p:txBody>
      </p:sp>
      <p:pic>
        <p:nvPicPr>
          <p:cNvPr id="5" name="Picture 1">
            <a:extLst>
              <a:ext uri="{FF2B5EF4-FFF2-40B4-BE49-F238E27FC236}">
                <a16:creationId xmlns:a16="http://schemas.microsoft.com/office/drawing/2014/main" id="{6805077E-FDF5-014D-D082-824E43DA4E3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1480"/>
          <a:stretch/>
        </p:blipFill>
        <p:spPr>
          <a:xfrm>
            <a:off x="4340815" y="601344"/>
            <a:ext cx="7851185" cy="5317804"/>
          </a:xfrm>
          <a:prstGeom prst="rect">
            <a:avLst/>
          </a:prstGeom>
        </p:spPr>
      </p:pic>
      <p:sp>
        <p:nvSpPr>
          <p:cNvPr id="3" name="Rectangle 1">
            <a:extLst>
              <a:ext uri="{FF2B5EF4-FFF2-40B4-BE49-F238E27FC236}">
                <a16:creationId xmlns:a16="http://schemas.microsoft.com/office/drawing/2014/main" id="{5A8BB192-CDBE-104E-BF81-DC32D7A612CB}"/>
              </a:ext>
              <a:ext uri="{C183D7F6-B498-43B3-948B-1728B52AA6E4}">
                <adec:decorative xmlns:adec="http://schemas.microsoft.com/office/drawing/2017/decorative" val="1"/>
              </a:ext>
            </a:extLst>
          </p:cNvPr>
          <p:cNvSpPr/>
          <p:nvPr/>
        </p:nvSpPr>
        <p:spPr>
          <a:xfrm>
            <a:off x="8647776" y="3199410"/>
            <a:ext cx="1417110" cy="681288"/>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ptos" panose="020B0004020202020204" pitchFamily="34" charset="0"/>
              </a:rPr>
              <a:t>If QA requires an RNI be submitted</a:t>
            </a:r>
          </a:p>
        </p:txBody>
      </p:sp>
      <p:sp>
        <p:nvSpPr>
          <p:cNvPr id="4" name="Rectangle 2">
            <a:extLst>
              <a:ext uri="{FF2B5EF4-FFF2-40B4-BE49-F238E27FC236}">
                <a16:creationId xmlns:a16="http://schemas.microsoft.com/office/drawing/2014/main" id="{1F746AAE-3852-4F05-4F36-0BEEB37E8B46}"/>
              </a:ext>
              <a:ext uri="{C183D7F6-B498-43B3-948B-1728B52AA6E4}">
                <adec:decorative xmlns:adec="http://schemas.microsoft.com/office/drawing/2017/decorative" val="1"/>
              </a:ext>
            </a:extLst>
          </p:cNvPr>
          <p:cNvSpPr/>
          <p:nvPr/>
        </p:nvSpPr>
        <p:spPr>
          <a:xfrm>
            <a:off x="8968946" y="4165611"/>
            <a:ext cx="1403055" cy="697823"/>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ptos" panose="020B0004020202020204" pitchFamily="34" charset="0"/>
              </a:rPr>
              <a:t>PI Submits report as RNI in CATS IRB</a:t>
            </a:r>
          </a:p>
        </p:txBody>
      </p:sp>
      <p:sp>
        <p:nvSpPr>
          <p:cNvPr id="6" name="Rectangle 3">
            <a:extLst>
              <a:ext uri="{FF2B5EF4-FFF2-40B4-BE49-F238E27FC236}">
                <a16:creationId xmlns:a16="http://schemas.microsoft.com/office/drawing/2014/main" id="{D0E8E265-8EB3-9EB2-67E4-E91993AB639C}"/>
              </a:ext>
              <a:ext uri="{C183D7F6-B498-43B3-948B-1728B52AA6E4}">
                <adec:decorative xmlns:adec="http://schemas.microsoft.com/office/drawing/2017/decorative" val="1"/>
              </a:ext>
            </a:extLst>
          </p:cNvPr>
          <p:cNvSpPr/>
          <p:nvPr/>
        </p:nvSpPr>
        <p:spPr>
          <a:xfrm>
            <a:off x="8968947" y="5168187"/>
            <a:ext cx="1403055" cy="697823"/>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ptos" panose="020B0004020202020204" pitchFamily="34" charset="0"/>
              </a:rPr>
              <a:t>IRB reviews RNI and may ask PI to write and submit a CAPA</a:t>
            </a:r>
          </a:p>
        </p:txBody>
      </p:sp>
      <p:sp>
        <p:nvSpPr>
          <p:cNvPr id="17" name="TextBox 16">
            <a:extLst>
              <a:ext uri="{FF2B5EF4-FFF2-40B4-BE49-F238E27FC236}">
                <a16:creationId xmlns:a16="http://schemas.microsoft.com/office/drawing/2014/main" id="{D4EC6076-BD3F-B749-3626-712AB9122A17}"/>
              </a:ext>
            </a:extLst>
          </p:cNvPr>
          <p:cNvSpPr txBox="1"/>
          <p:nvPr/>
        </p:nvSpPr>
        <p:spPr>
          <a:xfrm>
            <a:off x="690770" y="4907769"/>
            <a:ext cx="2966830" cy="1438407"/>
          </a:xfrm>
          <a:prstGeom prst="rect">
            <a:avLst/>
          </a:prstGeom>
          <a:noFill/>
        </p:spPr>
        <p:txBody>
          <a:bodyPr wrap="square" rtlCol="0">
            <a:spAutoFit/>
          </a:bodyPr>
          <a:lstStyle/>
          <a:p>
            <a:pPr marL="0" marR="0">
              <a:lnSpc>
                <a:spcPct val="107000"/>
              </a:lnSpc>
              <a:spcBef>
                <a:spcPts val="0"/>
              </a:spcBef>
              <a:spcAft>
                <a:spcPts val="800"/>
              </a:spcAft>
            </a:pPr>
            <a:r>
              <a:rPr lang="en-US" sz="1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Resources: </a:t>
            </a:r>
            <a:endParaRPr lang="en-US" sz="1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QA Quality Assurance Program: </a:t>
            </a:r>
            <a:r>
              <a:rPr lang="en-US" sz="6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http://www.research.psu.qa</a:t>
            </a:r>
            <a:b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 Post-IRB Approval Review: </a:t>
            </a:r>
            <a:r>
              <a:rPr lang="en-US" sz="6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http://www.research.psu.edu/postapprovalreviews</a:t>
            </a:r>
            <a:endParaRPr lang="en-US" sz="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RNI: Reportable New Information in Cats IRB: </a:t>
            </a:r>
            <a:r>
              <a:rPr lang="en-US" sz="6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http://research.psu.edu/rnl</a:t>
            </a: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 Modification in CATS IRB: </a:t>
            </a:r>
            <a:r>
              <a:rPr lang="en-US" sz="6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http://www.research.psu.edu/irb-modification</a:t>
            </a: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CAPA Corrective Action Preventive Action: HRP-906-RNI CAPA Template</a:t>
            </a:r>
            <a:endParaRPr lang="en-US" sz="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335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1A2833-AA87-BDE4-2A98-CDD54B83D3F6}"/>
              </a:ext>
            </a:extLst>
          </p:cNvPr>
          <p:cNvSpPr txBox="1">
            <a:spLocks noGrp="1"/>
          </p:cNvSpPr>
          <p:nvPr>
            <p:ph type="title" idx="4294967295"/>
          </p:nvPr>
        </p:nvSpPr>
        <p:spPr>
          <a:xfrm>
            <a:off x="1460500" y="56591"/>
            <a:ext cx="892810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2">
                    <a:lumMod val="90000"/>
                    <a:lumOff val="10000"/>
                  </a:schemeClr>
                </a:solidFill>
                <a:effectLst/>
                <a:uLnTx/>
                <a:uFillTx/>
                <a:latin typeface="+mj-lt"/>
                <a:ea typeface="+mn-ea"/>
                <a:cs typeface="+mn-cs"/>
              </a:rPr>
              <a:t>Post IRB Approval/Pre-Protocol Execution Monitoring</a:t>
            </a:r>
          </a:p>
        </p:txBody>
      </p:sp>
      <p:sp>
        <p:nvSpPr>
          <p:cNvPr id="2" name="Text Box 1">
            <a:extLst>
              <a:ext uri="{FF2B5EF4-FFF2-40B4-BE49-F238E27FC236}">
                <a16:creationId xmlns:a16="http://schemas.microsoft.com/office/drawing/2014/main" id="{8FF5B550-6315-429C-99B7-6C9FD3BF4B57}"/>
              </a:ext>
            </a:extLst>
          </p:cNvPr>
          <p:cNvSpPr txBox="1"/>
          <p:nvPr/>
        </p:nvSpPr>
        <p:spPr>
          <a:xfrm>
            <a:off x="867770" y="1886728"/>
            <a:ext cx="8928100" cy="584775"/>
          </a:xfrm>
          <a:prstGeom prst="rect">
            <a:avLst/>
          </a:prstGeom>
          <a:noFill/>
        </p:spPr>
        <p:txBody>
          <a:bodyPr wrap="square" rtlCol="0">
            <a:spAutoFit/>
          </a:bodyPr>
          <a:lstStyle/>
          <a:p>
            <a:pPr algn="ctr"/>
            <a:r>
              <a:rPr lang="en-US" sz="3200" dirty="0">
                <a:solidFill>
                  <a:schemeClr val="tx2">
                    <a:lumMod val="90000"/>
                    <a:lumOff val="10000"/>
                  </a:schemeClr>
                </a:solidFill>
                <a:latin typeface="+mj-lt"/>
              </a:rPr>
              <a:t>Proactive Audits for Continued Training (PACTS)</a:t>
            </a:r>
          </a:p>
        </p:txBody>
      </p:sp>
      <p:sp>
        <p:nvSpPr>
          <p:cNvPr id="3" name="Text Box 2">
            <a:extLst>
              <a:ext uri="{FF2B5EF4-FFF2-40B4-BE49-F238E27FC236}">
                <a16:creationId xmlns:a16="http://schemas.microsoft.com/office/drawing/2014/main" id="{60B35119-778C-24D4-9434-5CB46C31ACED}"/>
              </a:ext>
            </a:extLst>
          </p:cNvPr>
          <p:cNvSpPr>
            <a:spLocks noGrp="1"/>
          </p:cNvSpPr>
          <p:nvPr>
            <p:ph idx="1"/>
          </p:nvPr>
        </p:nvSpPr>
        <p:spPr>
          <a:xfrm>
            <a:off x="1371599" y="2318197"/>
            <a:ext cx="9724031" cy="3683358"/>
          </a:xfrm>
        </p:spPr>
        <p:txBody>
          <a:bodyPr anchor="ctr">
            <a:normAutofit/>
          </a:bodyPr>
          <a:lstStyle/>
          <a:p>
            <a:pPr>
              <a:spcBef>
                <a:spcPts val="0"/>
              </a:spcBef>
              <a:spcAft>
                <a:spcPts val="600"/>
              </a:spcAft>
            </a:pPr>
            <a:r>
              <a:rPr lang="en-US" sz="2000" b="0" i="0" dirty="0">
                <a:effectLst/>
                <a:highlight>
                  <a:srgbClr val="FFFFFF"/>
                </a:highlight>
              </a:rPr>
              <a:t>Prior to participant enrollment</a:t>
            </a:r>
          </a:p>
          <a:p>
            <a:pPr>
              <a:spcBef>
                <a:spcPts val="0"/>
              </a:spcBef>
              <a:spcAft>
                <a:spcPts val="600"/>
              </a:spcAft>
            </a:pPr>
            <a:r>
              <a:rPr lang="en-US" sz="2000" dirty="0">
                <a:highlight>
                  <a:srgbClr val="FFFFFF"/>
                </a:highlight>
              </a:rPr>
              <a:t>Educational and preventative</a:t>
            </a:r>
            <a:endParaRPr lang="en-US" sz="2000" b="0" i="0" dirty="0">
              <a:effectLst/>
              <a:highlight>
                <a:srgbClr val="FFFFFF"/>
              </a:highlight>
            </a:endParaRPr>
          </a:p>
          <a:p>
            <a:pPr>
              <a:spcBef>
                <a:spcPts val="0"/>
              </a:spcBef>
              <a:spcAft>
                <a:spcPts val="600"/>
              </a:spcAft>
            </a:pPr>
            <a:r>
              <a:rPr lang="en-US" sz="2000" b="0" i="0" dirty="0">
                <a:effectLst/>
                <a:highlight>
                  <a:srgbClr val="FFFFFF"/>
                </a:highlight>
              </a:rPr>
              <a:t>The QA team will give guidance on best practices for:</a:t>
            </a:r>
          </a:p>
          <a:p>
            <a:pPr lvl="1">
              <a:spcBef>
                <a:spcPts val="0"/>
              </a:spcBef>
              <a:spcAft>
                <a:spcPts val="600"/>
              </a:spcAft>
              <a:buFont typeface="Courier New" panose="02070309020205020404" pitchFamily="49" charset="0"/>
              <a:buChar char="o"/>
            </a:pPr>
            <a:r>
              <a:rPr lang="en-US" sz="2000" b="0" i="0" dirty="0">
                <a:effectLst/>
                <a:highlight>
                  <a:srgbClr val="FFFFFF"/>
                </a:highlight>
              </a:rPr>
              <a:t>Recruitment</a:t>
            </a:r>
          </a:p>
          <a:p>
            <a:pPr lvl="1">
              <a:spcBef>
                <a:spcPts val="0"/>
              </a:spcBef>
              <a:spcAft>
                <a:spcPts val="600"/>
              </a:spcAft>
              <a:buFont typeface="Courier New" panose="02070309020205020404" pitchFamily="49" charset="0"/>
              <a:buChar char="o"/>
            </a:pPr>
            <a:r>
              <a:rPr lang="en-US" sz="2000" b="0" i="0" dirty="0">
                <a:effectLst/>
                <a:highlight>
                  <a:srgbClr val="FFFFFF"/>
                </a:highlight>
              </a:rPr>
              <a:t>Consent</a:t>
            </a:r>
          </a:p>
          <a:p>
            <a:pPr lvl="1">
              <a:spcBef>
                <a:spcPts val="0"/>
              </a:spcBef>
              <a:spcAft>
                <a:spcPts val="600"/>
              </a:spcAft>
              <a:buFont typeface="Courier New" panose="02070309020205020404" pitchFamily="49" charset="0"/>
              <a:buChar char="o"/>
            </a:pPr>
            <a:r>
              <a:rPr lang="en-US" sz="2000" b="0" i="0" dirty="0">
                <a:effectLst/>
                <a:highlight>
                  <a:srgbClr val="FFFFFF"/>
                </a:highlight>
              </a:rPr>
              <a:t>Data management</a:t>
            </a:r>
          </a:p>
          <a:p>
            <a:pPr lvl="1">
              <a:spcBef>
                <a:spcPts val="0"/>
              </a:spcBef>
              <a:spcAft>
                <a:spcPts val="600"/>
              </a:spcAft>
              <a:buFont typeface="Courier New" panose="02070309020205020404" pitchFamily="49" charset="0"/>
              <a:buChar char="o"/>
            </a:pPr>
            <a:r>
              <a:rPr lang="en-US" sz="2000" b="0" i="0" dirty="0">
                <a:effectLst/>
                <a:highlight>
                  <a:srgbClr val="FFFFFF"/>
                </a:highlight>
              </a:rPr>
              <a:t>Modifications</a:t>
            </a:r>
          </a:p>
          <a:p>
            <a:pPr lvl="1">
              <a:spcBef>
                <a:spcPts val="0"/>
              </a:spcBef>
              <a:spcAft>
                <a:spcPts val="600"/>
              </a:spcAft>
              <a:buFont typeface="Courier New" panose="02070309020205020404" pitchFamily="49" charset="0"/>
              <a:buChar char="o"/>
            </a:pPr>
            <a:r>
              <a:rPr lang="en-US" sz="2000" b="0" i="0" dirty="0">
                <a:effectLst/>
                <a:highlight>
                  <a:srgbClr val="FFFFFF"/>
                </a:highlight>
              </a:rPr>
              <a:t>How to handle unexpected events/reportable information</a:t>
            </a:r>
          </a:p>
          <a:p>
            <a:pPr lvl="1">
              <a:spcBef>
                <a:spcPts val="0"/>
              </a:spcBef>
              <a:spcAft>
                <a:spcPts val="600"/>
              </a:spcAft>
              <a:buFont typeface="Courier New" panose="02070309020205020404" pitchFamily="49" charset="0"/>
              <a:buChar char="o"/>
            </a:pPr>
            <a:r>
              <a:rPr lang="en-US" sz="2000" b="0" i="0" dirty="0">
                <a:effectLst/>
                <a:highlight>
                  <a:srgbClr val="FFFFFF"/>
                </a:highlight>
              </a:rPr>
              <a:t>Study closure</a:t>
            </a:r>
          </a:p>
        </p:txBody>
      </p:sp>
      <p:sp>
        <p:nvSpPr>
          <p:cNvPr id="7" name="Picture 1">
            <a:extLst>
              <a:ext uri="{FF2B5EF4-FFF2-40B4-BE49-F238E27FC236}">
                <a16:creationId xmlns:a16="http://schemas.microsoft.com/office/drawing/2014/main" id="{AFE48B57-1F83-840D-51FA-9A97A6C6CAFA}"/>
              </a:ext>
              <a:ext uri="{C183D7F6-B498-43B3-948B-1728B52AA6E4}">
                <adec:decorative xmlns:adec="http://schemas.microsoft.com/office/drawing/2017/decorative" val="1"/>
              </a:ext>
            </a:extLst>
          </p:cNvPr>
          <p:cNvSpPr/>
          <p:nvPr/>
        </p:nvSpPr>
        <p:spPr>
          <a:xfrm rot="1119906">
            <a:off x="8972552" y="952947"/>
            <a:ext cx="2832096" cy="27305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SERVICE!</a:t>
            </a:r>
          </a:p>
        </p:txBody>
      </p:sp>
      <p:sp>
        <p:nvSpPr>
          <p:cNvPr id="8" name="Text Box 3">
            <a:extLst>
              <a:ext uri="{FF2B5EF4-FFF2-40B4-BE49-F238E27FC236}">
                <a16:creationId xmlns:a16="http://schemas.microsoft.com/office/drawing/2014/main" id="{0667738E-88F5-10D0-8F1B-EFFCFE60EED9}"/>
              </a:ext>
            </a:extLst>
          </p:cNvPr>
          <p:cNvSpPr txBox="1"/>
          <p:nvPr/>
        </p:nvSpPr>
        <p:spPr>
          <a:xfrm>
            <a:off x="5710883" y="5758546"/>
            <a:ext cx="6394434" cy="276999"/>
          </a:xfrm>
          <a:prstGeom prst="rect">
            <a:avLst/>
          </a:prstGeom>
          <a:noFill/>
        </p:spPr>
        <p:txBody>
          <a:bodyPr wrap="square">
            <a:spAutoFit/>
          </a:bodyPr>
          <a:lstStyle/>
          <a:p>
            <a:pPr algn="r">
              <a:spcBef>
                <a:spcPts val="1800"/>
              </a:spcBef>
            </a:pPr>
            <a:r>
              <a:rPr lang="en-US" sz="1200" dirty="0"/>
              <a:t>NOTE: There are speaker's comments located in the slide notes.</a:t>
            </a:r>
          </a:p>
        </p:txBody>
      </p:sp>
    </p:spTree>
    <p:extLst>
      <p:ext uri="{BB962C8B-B14F-4D97-AF65-F5344CB8AC3E}">
        <p14:creationId xmlns:p14="http://schemas.microsoft.com/office/powerpoint/2010/main" val="427218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4CFB2-D8FD-4678-A90D-F7DFD0BE88E3}"/>
              </a:ext>
            </a:extLst>
          </p:cNvPr>
          <p:cNvSpPr>
            <a:spLocks noGrp="1"/>
          </p:cNvSpPr>
          <p:nvPr>
            <p:ph type="title"/>
          </p:nvPr>
        </p:nvSpPr>
        <p:spPr>
          <a:xfrm>
            <a:off x="640080" y="325369"/>
            <a:ext cx="4368602" cy="1956841"/>
          </a:xfrm>
        </p:spPr>
        <p:txBody>
          <a:bodyPr anchor="b">
            <a:normAutofit/>
          </a:bodyPr>
          <a:lstStyle/>
          <a:p>
            <a:r>
              <a:rPr lang="en-US" dirty="0">
                <a:solidFill>
                  <a:srgbClr val="007DB3"/>
                </a:solidFill>
              </a:rPr>
              <a:t>Can Post Approval Monitoring Measure IRB Effectiveness?</a:t>
            </a:r>
          </a:p>
        </p:txBody>
      </p:sp>
      <p:sp>
        <p:nvSpPr>
          <p:cNvPr id="18" name="Sketch Line 1">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Box 1">
            <a:extLst>
              <a:ext uri="{FF2B5EF4-FFF2-40B4-BE49-F238E27FC236}">
                <a16:creationId xmlns:a16="http://schemas.microsoft.com/office/drawing/2014/main" id="{C21D6047-C442-4F8D-BA41-31B8006517D5}"/>
              </a:ext>
            </a:extLst>
          </p:cNvPr>
          <p:cNvSpPr>
            <a:spLocks noGrp="1"/>
          </p:cNvSpPr>
          <p:nvPr>
            <p:ph idx="1"/>
          </p:nvPr>
        </p:nvSpPr>
        <p:spPr>
          <a:xfrm>
            <a:off x="640080" y="3469927"/>
            <a:ext cx="4243589" cy="1261713"/>
          </a:xfrm>
        </p:spPr>
        <p:txBody>
          <a:bodyPr>
            <a:normAutofit/>
          </a:bodyPr>
          <a:lstStyle/>
          <a:p>
            <a:pPr marL="0" indent="0" algn="ctr">
              <a:buNone/>
            </a:pPr>
            <a:r>
              <a:rPr lang="en-US" sz="2200" dirty="0"/>
              <a:t>Probably – but resources are required to do it well.</a:t>
            </a:r>
          </a:p>
        </p:txBody>
      </p:sp>
      <p:pic>
        <p:nvPicPr>
          <p:cNvPr id="4" name="Picture 1" descr="Cartoon showing a character discovering the scroll of truth, which says &quot;ask for more money and hire more staff.&quot;">
            <a:extLst>
              <a:ext uri="{FF2B5EF4-FFF2-40B4-BE49-F238E27FC236}">
                <a16:creationId xmlns:a16="http://schemas.microsoft.com/office/drawing/2014/main" id="{1E7B83A1-CD6D-480F-85E2-6BFDDBAE1CC5}"/>
              </a:ext>
            </a:extLst>
          </p:cNvPr>
          <p:cNvPicPr>
            <a:picLocks noChangeAspect="1"/>
          </p:cNvPicPr>
          <p:nvPr/>
        </p:nvPicPr>
        <p:blipFill>
          <a:blip r:embed="rId2">
            <a:extLst>
              <a:ext uri="{28A0092B-C50C-407E-A947-70E740481C1C}">
                <a14:useLocalDpi xmlns:a14="http://schemas.microsoft.com/office/drawing/2010/main" val="0"/>
              </a:ext>
            </a:extLst>
          </a:blip>
          <a:srcRect l="3207"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349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609CA7-3F3A-2CB7-CED0-528CF43AEDA4}"/>
              </a:ext>
            </a:extLst>
          </p:cNvPr>
          <p:cNvSpPr txBox="1">
            <a:spLocks noGrp="1"/>
          </p:cNvSpPr>
          <p:nvPr>
            <p:ph type="title"/>
          </p:nvPr>
        </p:nvSpPr>
        <p:spPr>
          <a:xfrm>
            <a:off x="838200" y="365125"/>
            <a:ext cx="10515600" cy="886159"/>
          </a:xfr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noProof="0" dirty="0"/>
              <a:t>Cumulative Total of Regulations and Policies Adopted, and/or Substantially Modified and Changes in Interpretation of Regulations or Business Practices Affecting Federal Research Since 1981</a:t>
            </a:r>
          </a:p>
        </p:txBody>
      </p:sp>
      <p:pic>
        <p:nvPicPr>
          <p:cNvPr id="16" name="Picture 1" descr="Graph showing the cumulative total of regulations and policies adopted, and/or substantially modified and changes in interpretation of regulations or business practices affecting federal research since 1991. Speaker comments in notes with the source URL for more details. ">
            <a:extLst>
              <a:ext uri="{FF2B5EF4-FFF2-40B4-BE49-F238E27FC236}">
                <a16:creationId xmlns:a16="http://schemas.microsoft.com/office/drawing/2014/main" id="{1BE27109-492D-6762-8397-D6BBE2EF79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8872" y="305943"/>
            <a:ext cx="11379199" cy="5580184"/>
          </a:xfrm>
          <a:prstGeom prst="rect">
            <a:avLst/>
          </a:prstGeom>
        </p:spPr>
      </p:pic>
      <p:sp>
        <p:nvSpPr>
          <p:cNvPr id="2" name="Text Box 1">
            <a:extLst>
              <a:ext uri="{FF2B5EF4-FFF2-40B4-BE49-F238E27FC236}">
                <a16:creationId xmlns:a16="http://schemas.microsoft.com/office/drawing/2014/main" id="{9FC34566-09A3-D968-4596-016690965293}"/>
              </a:ext>
            </a:extLst>
          </p:cNvPr>
          <p:cNvSpPr txBox="1"/>
          <p:nvPr/>
        </p:nvSpPr>
        <p:spPr>
          <a:xfrm>
            <a:off x="298624" y="5843310"/>
            <a:ext cx="7429655" cy="276999"/>
          </a:xfrm>
          <a:prstGeom prst="rect">
            <a:avLst/>
          </a:prstGeom>
          <a:noFill/>
        </p:spPr>
        <p:txBody>
          <a:bodyPr wrap="square">
            <a:spAutoFit/>
          </a:bodyPr>
          <a:lstStyle/>
          <a:p>
            <a:pPr>
              <a:spcBef>
                <a:spcPts val="1800"/>
              </a:spcBef>
            </a:pPr>
            <a:r>
              <a:rPr lang="en-US" sz="1200" dirty="0"/>
              <a:t>NOTE: There are speaker's comments located in the slide notes.</a:t>
            </a:r>
          </a:p>
        </p:txBody>
      </p:sp>
      <p:sp>
        <p:nvSpPr>
          <p:cNvPr id="17" name="Text Box 2">
            <a:extLst>
              <a:ext uri="{FF2B5EF4-FFF2-40B4-BE49-F238E27FC236}">
                <a16:creationId xmlns:a16="http://schemas.microsoft.com/office/drawing/2014/main" id="{6C10FE66-04FA-2C49-5C17-46B992236365}"/>
              </a:ext>
            </a:extLst>
          </p:cNvPr>
          <p:cNvSpPr txBox="1">
            <a:spLocks/>
          </p:cNvSpPr>
          <p:nvPr/>
        </p:nvSpPr>
        <p:spPr>
          <a:xfrm>
            <a:off x="368872" y="6281267"/>
            <a:ext cx="11379199" cy="381738"/>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COGR: Aggregated Regulatory Requirements Impacting Federally Funded Research Since 1991, Figure 1</a:t>
            </a:r>
          </a:p>
        </p:txBody>
      </p:sp>
    </p:spTree>
    <p:extLst>
      <p:ext uri="{BB962C8B-B14F-4D97-AF65-F5344CB8AC3E}">
        <p14:creationId xmlns:p14="http://schemas.microsoft.com/office/powerpoint/2010/main" val="491608145"/>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5DD5513ECB3D4ABE583A76F58F31DA" ma:contentTypeVersion="14" ma:contentTypeDescription="Create a new document." ma:contentTypeScope="" ma:versionID="d59477f6b12dba0a7fd2fd3d374415a5">
  <xsd:schema xmlns:xsd="http://www.w3.org/2001/XMLSchema" xmlns:xs="http://www.w3.org/2001/XMLSchema" xmlns:p="http://schemas.microsoft.com/office/2006/metadata/properties" xmlns:ns2="6e0c3700-0a96-427f-ad74-1c261372d040" xmlns:ns3="1b79075b-ae78-4e19-83b6-8b77291216f9" targetNamespace="http://schemas.microsoft.com/office/2006/metadata/properties" ma:root="true" ma:fieldsID="1fef6f4c8813cb16a89975c6a14a6f62" ns2:_="" ns3:_="">
    <xsd:import namespace="6e0c3700-0a96-427f-ad74-1c261372d040"/>
    <xsd:import namespace="1b79075b-ae78-4e19-83b6-8b77291216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c3700-0a96-427f-ad74-1c261372d0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79075b-ae78-4e19-83b6-8b77291216f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f2a03f9-9b5f-4bc8-8af6-9d110a187523}" ma:internalName="TaxCatchAll" ma:showField="CatchAllData" ma:web="1b79075b-ae78-4e19-83b6-8b77291216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0c3700-0a96-427f-ad74-1c261372d040">
      <Terms xmlns="http://schemas.microsoft.com/office/infopath/2007/PartnerControls"/>
    </lcf76f155ced4ddcb4097134ff3c332f>
    <TaxCatchAll xmlns="1b79075b-ae78-4e19-83b6-8b77291216f9" xsi:nil="true"/>
    <SharedWithUsers xmlns="1b79075b-ae78-4e19-83b6-8b77291216f9">
      <UserInfo>
        <DisplayName>SharingLinks.fbaea811-671e-4f37-b677-a2b510205813.OrganizationEdit.a0f3e262-4087-45ce-9207-f143fa734173</DisplayName>
        <AccountId>24</AccountId>
        <AccountType/>
      </UserInfo>
      <UserInfo>
        <DisplayName>SharingLinks.1bd6d71e-3df5-449b-9aa8-5e919b3d88bc.OrganizationEdit.e1a2a2cf-c433-48ff-870c-19c9ef8ea587</DisplayName>
        <AccountId>25</AccountId>
        <AccountType/>
      </UserInfo>
      <UserInfo>
        <DisplayName>Olson, Samantha N</DisplayName>
        <AccountId>4305</AccountId>
        <AccountType/>
      </UserInfo>
      <UserInfo>
        <DisplayName>Stine, Deborah D</DisplayName>
        <AccountId>4447</AccountId>
        <AccountType/>
      </UserInfo>
    </SharedWithUsers>
  </documentManagement>
</p:properties>
</file>

<file path=customXml/itemProps1.xml><?xml version="1.0" encoding="utf-8"?>
<ds:datastoreItem xmlns:ds="http://schemas.openxmlformats.org/officeDocument/2006/customXml" ds:itemID="{6C27CFAE-FB40-4668-A256-94F6A819F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c3700-0a96-427f-ad74-1c261372d040"/>
    <ds:schemaRef ds:uri="1b79075b-ae78-4e19-83b6-8b7729121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E8212F-472D-486A-9E3D-EC119BF771F9}">
  <ds:schemaRefs>
    <ds:schemaRef ds:uri="http://schemas.microsoft.com/sharepoint/v3/contenttype/forms"/>
  </ds:schemaRefs>
</ds:datastoreItem>
</file>

<file path=customXml/itemProps3.xml><?xml version="1.0" encoding="utf-8"?>
<ds:datastoreItem xmlns:ds="http://schemas.openxmlformats.org/officeDocument/2006/customXml" ds:itemID="{B0872EE0-2104-452E-9839-3EC9728C0A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purl.org/dc/terms/"/>
    <ds:schemaRef ds:uri="6e0c3700-0a96-427f-ad74-1c261372d040"/>
    <ds:schemaRef ds:uri="1b79075b-ae78-4e19-83b6-8b77291216f9"/>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10615</TotalTime>
  <Words>1275</Words>
  <Application>Microsoft Office PowerPoint</Application>
  <PresentationFormat>Widescreen</PresentationFormat>
  <Paragraphs>79</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Courier New</vt:lpstr>
      <vt:lpstr>Franklin Gothic Book</vt:lpstr>
      <vt:lpstr>Franklin Gothic Medium</vt:lpstr>
      <vt:lpstr>Office Theme</vt:lpstr>
      <vt:lpstr>Measuring IRB Effectiveness through Post-Approval Compliance Monitoring </vt:lpstr>
      <vt:lpstr>What does IRB effectiveness mean?</vt:lpstr>
      <vt:lpstr>Post Approval Monitoring of Turnaround Time</vt:lpstr>
      <vt:lpstr>Post approval Monitoring of Analyst Perspective</vt:lpstr>
      <vt:lpstr>Post Approval Monitoring of Analyst Execution</vt:lpstr>
      <vt:lpstr>Post Approval Monitoring of Active Protocols</vt:lpstr>
      <vt:lpstr>Post IRB Approval/Pre-Protocol Execution Monitoring</vt:lpstr>
      <vt:lpstr>Can Post Approval Monitoring Measure IRB Effectiveness?</vt:lpstr>
      <vt:lpstr>Cumulative Total of Regulations and Policies Adopted, and/or Substantially Modified and Changes in Interpretation of Regulations or Business Practices Affecting Federal Research Since 1981</vt:lpstr>
      <vt:lpstr>Number of Regulations/Policies Adopted, and/or Substantially Modified, and Changes in Interpretation of Regulations or Business Practices Each Year Since 1991.</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IRB Effectiveness through Post-Approval Compliance Monitoring</dc:title>
  <dc:creator>Microsoft Office User</dc:creator>
  <cp:lastModifiedBy>Bilal, Sobea (OS/OCIO/OES) (CTR)</cp:lastModifiedBy>
  <cp:revision>24</cp:revision>
  <dcterms:created xsi:type="dcterms:W3CDTF">2018-03-19T17:38:41Z</dcterms:created>
  <dcterms:modified xsi:type="dcterms:W3CDTF">2025-01-17T18:44:09Z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0x010100FC5DD5513ECB3D4ABE583A76F58F31DA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24;#SharingLinks.fbaea811-671e-4f37-b677-a2b510205813.OrganizationEdit.a0f3e262-4087-45ce-9207-f143fa734173;#25;#SharingLinks.1bd6d71e-3df5-449b-9aa8-5e919b3d88bc.OrganizationEdit.e1a2a2cf-c433-48ff-870c-19c9ef8ea587;#4305;#Olson, Samantha N;#4447;#Stine, Deborah D</vt:lpwstr>
  </property>
</Properties>
</file>