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7" r:id="rId5"/>
    <p:sldId id="308" r:id="rId6"/>
    <p:sldId id="309" r:id="rId7"/>
    <p:sldId id="310" r:id="rId8"/>
    <p:sldId id="31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026434"/>
    <a:srgbClr val="006738"/>
    <a:srgbClr val="003A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4" autoAdjust="0"/>
    <p:restoredTop sz="86416" autoAdjust="0"/>
  </p:normalViewPr>
  <p:slideViewPr>
    <p:cSldViewPr snapToGrid="0" snapToObjects="1">
      <p:cViewPr>
        <p:scale>
          <a:sx n="51" d="100"/>
          <a:sy n="51" d="100"/>
        </p:scale>
        <p:origin x="-288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uitt, Denise (OS/OCIO/OES) (CTR)" userId="1f981484-287d-4113-aaa2-d4562aa466e5" providerId="ADAL" clId="{F9540FDF-E947-4667-95D7-BC10C4629618}"/>
    <pc:docChg chg="undo custSel modSld">
      <pc:chgData name="Truitt, Denise (OS/OCIO/OES) (CTR)" userId="1f981484-287d-4113-aaa2-d4562aa466e5" providerId="ADAL" clId="{F9540FDF-E947-4667-95D7-BC10C4629618}" dt="2024-11-20T21:01:09.696" v="64" actId="20577"/>
      <pc:docMkLst>
        <pc:docMk/>
      </pc:docMkLst>
      <pc:sldChg chg="addSp delSp modSp mod">
        <pc:chgData name="Truitt, Denise (OS/OCIO/OES) (CTR)" userId="1f981484-287d-4113-aaa2-d4562aa466e5" providerId="ADAL" clId="{F9540FDF-E947-4667-95D7-BC10C4629618}" dt="2024-11-20T21:01:09.696" v="64" actId="20577"/>
        <pc:sldMkLst>
          <pc:docMk/>
          <pc:sldMk cId="1563139842" sldId="257"/>
        </pc:sldMkLst>
        <pc:spChg chg="add mod ord">
          <ac:chgData name="Truitt, Denise (OS/OCIO/OES) (CTR)" userId="1f981484-287d-4113-aaa2-d4562aa466e5" providerId="ADAL" clId="{F9540FDF-E947-4667-95D7-BC10C4629618}" dt="2024-11-20T20:55:10.948" v="51" actId="13244"/>
          <ac:spMkLst>
            <pc:docMk/>
            <pc:sldMk cId="1563139842" sldId="257"/>
            <ac:spMk id="2" creationId="{CF021A28-11E3-1D31-A1B4-BF3D39A0D3DD}"/>
          </ac:spMkLst>
        </pc:spChg>
        <pc:spChg chg="mod">
          <ac:chgData name="Truitt, Denise (OS/OCIO/OES) (CTR)" userId="1f981484-287d-4113-aaa2-d4562aa466e5" providerId="ADAL" clId="{F9540FDF-E947-4667-95D7-BC10C4629618}" dt="2024-11-20T21:01:09.696" v="64" actId="20577"/>
          <ac:spMkLst>
            <pc:docMk/>
            <pc:sldMk cId="1563139842" sldId="257"/>
            <ac:spMk id="5" creationId="{0B005317-4AD5-4CD4-A85F-0C3C47243D31}"/>
          </ac:spMkLst>
        </pc:spChg>
        <pc:picChg chg="mod">
          <ac:chgData name="Truitt, Denise (OS/OCIO/OES) (CTR)" userId="1f981484-287d-4113-aaa2-d4562aa466e5" providerId="ADAL" clId="{F9540FDF-E947-4667-95D7-BC10C4629618}" dt="2024-11-20T20:59:38.960" v="60" actId="962"/>
          <ac:picMkLst>
            <pc:docMk/>
            <pc:sldMk cId="1563139842" sldId="257"/>
            <ac:picMk id="6" creationId="{1C2043A5-AA16-402B-B52F-9E741D93D8A1}"/>
          </ac:picMkLst>
        </pc:picChg>
        <pc:picChg chg="del mod ord">
          <ac:chgData name="Truitt, Denise (OS/OCIO/OES) (CTR)" userId="1f981484-287d-4113-aaa2-d4562aa466e5" providerId="ADAL" clId="{F9540FDF-E947-4667-95D7-BC10C4629618}" dt="2024-11-20T20:53:23.479" v="42" actId="478"/>
          <ac:picMkLst>
            <pc:docMk/>
            <pc:sldMk cId="1563139842" sldId="257"/>
            <ac:picMk id="12" creationId="{00000000-0000-0000-0000-000000000000}"/>
          </ac:picMkLst>
        </pc:picChg>
      </pc:sldChg>
      <pc:sldChg chg="modSp mod">
        <pc:chgData name="Truitt, Denise (OS/OCIO/OES) (CTR)" userId="1f981484-287d-4113-aaa2-d4562aa466e5" providerId="ADAL" clId="{F9540FDF-E947-4667-95D7-BC10C4629618}" dt="2024-11-20T20:59:58.380" v="62" actId="20577"/>
        <pc:sldMkLst>
          <pc:docMk/>
          <pc:sldMk cId="1974599836" sldId="308"/>
        </pc:sldMkLst>
        <pc:spChg chg="mod">
          <ac:chgData name="Truitt, Denise (OS/OCIO/OES) (CTR)" userId="1f981484-287d-4113-aaa2-d4562aa466e5" providerId="ADAL" clId="{F9540FDF-E947-4667-95D7-BC10C4629618}" dt="2024-11-20T20:59:58.380" v="62" actId="20577"/>
          <ac:spMkLst>
            <pc:docMk/>
            <pc:sldMk cId="1974599836" sldId="308"/>
            <ac:spMk id="9" creationId="{B51363B8-B6D4-471C-9175-2E2CC91776CD}"/>
          </ac:spMkLst>
        </pc:spChg>
        <pc:picChg chg="mod">
          <ac:chgData name="Truitt, Denise (OS/OCIO/OES) (CTR)" userId="1f981484-287d-4113-aaa2-d4562aa466e5" providerId="ADAL" clId="{F9540FDF-E947-4667-95D7-BC10C4629618}" dt="2024-11-20T20:55:36.544" v="54" actId="962"/>
          <ac:picMkLst>
            <pc:docMk/>
            <pc:sldMk cId="1974599836" sldId="308"/>
            <ac:picMk id="5" creationId="{00000000-0000-0000-0000-000000000000}"/>
          </ac:picMkLst>
        </pc:picChg>
      </pc:sldChg>
      <pc:sldChg chg="modSp mod">
        <pc:chgData name="Truitt, Denise (OS/OCIO/OES) (CTR)" userId="1f981484-287d-4113-aaa2-d4562aa466e5" providerId="ADAL" clId="{F9540FDF-E947-4667-95D7-BC10C4629618}" dt="2024-11-20T20:46:39.464" v="12" actId="948"/>
        <pc:sldMkLst>
          <pc:docMk/>
          <pc:sldMk cId="944970647" sldId="309"/>
        </pc:sldMkLst>
        <pc:spChg chg="mod">
          <ac:chgData name="Truitt, Denise (OS/OCIO/OES) (CTR)" userId="1f981484-287d-4113-aaa2-d4562aa466e5" providerId="ADAL" clId="{F9540FDF-E947-4667-95D7-BC10C4629618}" dt="2024-11-20T20:46:39.464" v="12" actId="948"/>
          <ac:spMkLst>
            <pc:docMk/>
            <pc:sldMk cId="944970647" sldId="309"/>
            <ac:spMk id="9" creationId="{B51363B8-B6D4-471C-9175-2E2CC91776CD}"/>
          </ac:spMkLst>
        </pc:spChg>
      </pc:sldChg>
      <pc:sldChg chg="modSp mod">
        <pc:chgData name="Truitt, Denise (OS/OCIO/OES) (CTR)" userId="1f981484-287d-4113-aaa2-d4562aa466e5" providerId="ADAL" clId="{F9540FDF-E947-4667-95D7-BC10C4629618}" dt="2024-11-20T21:00:39.046" v="63" actId="1076"/>
        <pc:sldMkLst>
          <pc:docMk/>
          <pc:sldMk cId="2942969597" sldId="310"/>
        </pc:sldMkLst>
        <pc:spChg chg="mod">
          <ac:chgData name="Truitt, Denise (OS/OCIO/OES) (CTR)" userId="1f981484-287d-4113-aaa2-d4562aa466e5" providerId="ADAL" clId="{F9540FDF-E947-4667-95D7-BC10C4629618}" dt="2024-11-20T21:00:39.046" v="63" actId="1076"/>
          <ac:spMkLst>
            <pc:docMk/>
            <pc:sldMk cId="2942969597" sldId="310"/>
            <ac:spMk id="6" creationId="{00000000-0000-0000-0000-000000000000}"/>
          </ac:spMkLst>
        </pc:spChg>
        <pc:spChg chg="mod">
          <ac:chgData name="Truitt, Denise (OS/OCIO/OES) (CTR)" userId="1f981484-287d-4113-aaa2-d4562aa466e5" providerId="ADAL" clId="{F9540FDF-E947-4667-95D7-BC10C4629618}" dt="2024-11-20T20:50:21.359" v="31" actId="20577"/>
          <ac:spMkLst>
            <pc:docMk/>
            <pc:sldMk cId="2942969597" sldId="310"/>
            <ac:spMk id="9" creationId="{B51363B8-B6D4-471C-9175-2E2CC91776CD}"/>
          </ac:spMkLst>
        </pc:spChg>
      </pc:sldChg>
      <pc:sldChg chg="modSp mod">
        <pc:chgData name="Truitt, Denise (OS/OCIO/OES) (CTR)" userId="1f981484-287d-4113-aaa2-d4562aa466e5" providerId="ADAL" clId="{F9540FDF-E947-4667-95D7-BC10C4629618}" dt="2024-11-20T20:51:30.096" v="39" actId="20577"/>
        <pc:sldMkLst>
          <pc:docMk/>
          <pc:sldMk cId="2938824327" sldId="311"/>
        </pc:sldMkLst>
        <pc:spChg chg="mod">
          <ac:chgData name="Truitt, Denise (OS/OCIO/OES) (CTR)" userId="1f981484-287d-4113-aaa2-d4562aa466e5" providerId="ADAL" clId="{F9540FDF-E947-4667-95D7-BC10C4629618}" dt="2024-11-20T20:51:30.096" v="39" actId="20577"/>
          <ac:spMkLst>
            <pc:docMk/>
            <pc:sldMk cId="2938824327" sldId="311"/>
            <ac:spMk id="9" creationId="{B51363B8-B6D4-471C-9175-2E2CC91776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73E99-007D-402C-88AD-286E8996AF3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97607-8408-4A8F-8F16-9EFCA1C7A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3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7C8F4-1F47-4F20-8BEC-95B938DE0DB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893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7C8F4-1F47-4F20-8BEC-95B938DE0DB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879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7C8F4-1F47-4F20-8BEC-95B938DE0DB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041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7C8F4-1F47-4F20-8BEC-95B938DE0DB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67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5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5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9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6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1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2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2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2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0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6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AC589-32D8-024F-B6E0-C7D1E386C4A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66BDA-DD59-E04E-9BB7-BB9B62CE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0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da.gov/media/99271/downloa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B005317-4AD5-4CD4-A85F-0C3C47243D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26434"/>
                </a:solidFill>
                <a:latin typeface="+mn-lt"/>
                <a:ea typeface="+mn-ea"/>
                <a:cs typeface="+mn-cs"/>
              </a:rPr>
              <a:t>Measuring and Ensuring HRPP and IRB Effectiveness Through Peer Review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4ED13FE-3BBD-4726-812A-AB8F589C4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602038"/>
            <a:ext cx="12191999" cy="1655762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Ben Mooso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Director, Office of IRB Administration, UC San Diego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Co-Chair, Executive Committee, Consortium for Applied Research Ethics Quality (CARE-Q)</a:t>
            </a:r>
          </a:p>
        </p:txBody>
      </p:sp>
      <p:pic>
        <p:nvPicPr>
          <p:cNvPr id="6" name="Picture 5" descr="CARE-Q logo, Consortium for Applied Research Ethics Quality">
            <a:extLst>
              <a:ext uri="{FF2B5EF4-FFF2-40B4-BE49-F238E27FC236}">
                <a16:creationId xmlns:a16="http://schemas.microsoft.com/office/drawing/2014/main" id="{1C2043A5-AA16-402B-B52F-9E741D93D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6" y="5600438"/>
            <a:ext cx="6836323" cy="12575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021A28-11E3-1D31-A1B4-BF3D39A0D3DD}"/>
              </a:ext>
            </a:extLst>
          </p:cNvPr>
          <p:cNvSpPr txBox="1"/>
          <p:nvPr/>
        </p:nvSpPr>
        <p:spPr>
          <a:xfrm>
            <a:off x="10311008" y="6304946"/>
            <a:ext cx="122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5597"/>
                </a:solidFill>
              </a:rPr>
              <a:t>care-q.org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B42CF3-B3E3-4FBD-B100-29F79FCF4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84038"/>
            <a:ext cx="12191999" cy="7147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18000">
                <a:schemeClr val="accent1">
                  <a:lumMod val="0"/>
                  <a:lumOff val="100000"/>
                  <a:alpha val="0"/>
                </a:schemeClr>
              </a:gs>
              <a:gs pos="100000">
                <a:schemeClr val="accent1">
                  <a:lumMod val="10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/>
              <a:t>    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7296D4-9749-48A8-B1FA-667570C88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49900"/>
            <a:ext cx="634684" cy="53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13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0" y="184038"/>
            <a:ext cx="12191999" cy="7147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18000">
                <a:schemeClr val="accent1">
                  <a:lumMod val="0"/>
                  <a:lumOff val="100000"/>
                  <a:alpha val="0"/>
                </a:schemeClr>
              </a:gs>
              <a:gs pos="100000">
                <a:schemeClr val="accent1">
                  <a:lumMod val="10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CARE-Q Summary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51363B8-B6D4-471C-9175-2E2CC9177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Created by University of California and Stanford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Co-op network of IRB professionals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Aim to promote effective IRB review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Collegial, regulations-based, peer-review process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Five-year IRB certification program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49900"/>
            <a:ext cx="634684" cy="536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FC6E0C-9CFB-4CBF-B1C0-8EB927891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56" y="5600438"/>
            <a:ext cx="6836323" cy="125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59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0" y="184038"/>
            <a:ext cx="12191999" cy="7147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18000">
                <a:schemeClr val="accent1">
                  <a:lumMod val="0"/>
                  <a:lumOff val="100000"/>
                  <a:alpha val="0"/>
                </a:schemeClr>
              </a:gs>
              <a:gs pos="100000">
                <a:schemeClr val="accent1">
                  <a:lumMod val="10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Peer Review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51363B8-B6D4-471C-9175-2E2CC9177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Collegial review by IRB professionals, for IRB professionals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Two-way learning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Evolves through changes in membership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 expansion of regulations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Affordable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49900"/>
            <a:ext cx="634684" cy="536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FC6E0C-9CFB-4CBF-B1C0-8EB927891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56" y="5600438"/>
            <a:ext cx="6836323" cy="125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970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04775" y="249900"/>
            <a:ext cx="12191999" cy="7147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18000">
                <a:schemeClr val="accent1">
                  <a:lumMod val="0"/>
                  <a:lumOff val="100000"/>
                  <a:alpha val="0"/>
                </a:schemeClr>
              </a:gs>
              <a:gs pos="100000">
                <a:schemeClr val="accent1">
                  <a:lumMod val="10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Measuring Effectiveness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51363B8-B6D4-471C-9175-2E2CC9177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Effectiveness Measures</a:t>
            </a:r>
          </a:p>
          <a:p>
            <a:pPr lvl="1">
              <a:buSzPct val="6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Risk-based approach to review of studies (initial and ongoing)</a:t>
            </a:r>
          </a:p>
          <a:p>
            <a:pPr lvl="1">
              <a:buSzPct val="6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IRB/IRB office operations (work/life balance)</a:t>
            </a:r>
          </a:p>
          <a:p>
            <a:pPr lvl="1">
              <a:buSzPct val="6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Program needs assessment/gap analysis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Measurement Approach</a:t>
            </a:r>
          </a:p>
          <a:p>
            <a:pPr lvl="1">
              <a:buSzPct val="6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Review of written policies &amp; procedures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Using regs and DHHS and FDA “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IRB Written Procedures: Guidance for Institutions and IRBs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  <a:p>
            <a:pPr lvl="1">
              <a:buSzPct val="6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Adherence to written policies &amp; procedures</a:t>
            </a:r>
          </a:p>
          <a:p>
            <a:pPr lvl="1">
              <a:buSzPct val="6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Interviews with staff, members, investigators</a:t>
            </a:r>
          </a:p>
          <a:p>
            <a:pPr lvl="1">
              <a:buSzPct val="6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Observation of IRB meetings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49900"/>
            <a:ext cx="634684" cy="536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FC6E0C-9CFB-4CBF-B1C0-8EB927891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56" y="5600438"/>
            <a:ext cx="6836323" cy="125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96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0" y="184038"/>
            <a:ext cx="12191999" cy="7147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18000">
                <a:schemeClr val="accent1">
                  <a:lumMod val="0"/>
                  <a:lumOff val="100000"/>
                  <a:alpha val="0"/>
                </a:schemeClr>
              </a:gs>
              <a:gs pos="100000">
                <a:schemeClr val="accent1">
                  <a:lumMod val="10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Limitations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51363B8-B6D4-471C-9175-2E2CC9177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Snapshot in time review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Doesn’t account for participant experience; only looks at IRB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Requires member buy-in</a:t>
            </a:r>
          </a:p>
          <a:p>
            <a:pPr>
              <a:spcBef>
                <a:spcPts val="4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New to the IRB community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49900"/>
            <a:ext cx="634684" cy="536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FC6E0C-9CFB-4CBF-B1C0-8EB927891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56" y="5600438"/>
            <a:ext cx="6836323" cy="125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824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CEC60E5DD53746B2EBE0CCB01F8132" ma:contentTypeVersion="0" ma:contentTypeDescription="Create a new document." ma:contentTypeScope="" ma:versionID="d5024519cf701d35d00ead479c8bd73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764bea3eb9b1a5be8fd57fac5fb459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D66564-99E4-4B8F-992C-58BCE084DD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77FDFBE-B793-48C0-8496-466CA20F7FB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95F64CC-99BF-4946-9F27-E388E2019E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12112</TotalTime>
  <Words>198</Words>
  <Application>Microsoft Office PowerPoint</Application>
  <PresentationFormat>Widescreen</PresentationFormat>
  <Paragraphs>38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Wingdings</vt:lpstr>
      <vt:lpstr>Office Theme</vt:lpstr>
      <vt:lpstr>Measuring and Ensuring HRPP and IRB Effectiveness Through Peer Review</vt:lpstr>
      <vt:lpstr>      CARE-Q Summary</vt:lpstr>
      <vt:lpstr>      Peer Review</vt:lpstr>
      <vt:lpstr>       Measuring Effectiveness</vt:lpstr>
      <vt:lpstr>      Limitations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and Ensuring HRPP and IRB Effectiveness Through Peer Review</dc:title>
  <dc:creator>Microsoft Office User</dc:creator>
  <cp:lastModifiedBy>Truitt, Denise (OS/OCIO/OES) (CTR)</cp:lastModifiedBy>
  <cp:revision>36</cp:revision>
  <dcterms:created xsi:type="dcterms:W3CDTF">2017-11-01T15:28:08Z</dcterms:created>
  <dcterms:modified xsi:type="dcterms:W3CDTF">2024-11-20T21:05:17Z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0x0101005ACEC60E5DD53746B2EBE0CCB01F8132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</Properties>
</file>